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256" r:id="rId2"/>
    <p:sldId id="336" r:id="rId3"/>
    <p:sldId id="353" r:id="rId4"/>
    <p:sldId id="348" r:id="rId5"/>
    <p:sldId id="367" r:id="rId6"/>
    <p:sldId id="384" r:id="rId7"/>
    <p:sldId id="386" r:id="rId8"/>
    <p:sldId id="388" r:id="rId9"/>
    <p:sldId id="390" r:id="rId10"/>
    <p:sldId id="392" r:id="rId11"/>
    <p:sldId id="363" r:id="rId12"/>
    <p:sldId id="351" r:id="rId13"/>
    <p:sldId id="352" r:id="rId14"/>
    <p:sldId id="354" r:id="rId15"/>
    <p:sldId id="355" r:id="rId16"/>
    <p:sldId id="339" r:id="rId17"/>
    <p:sldId id="394" r:id="rId18"/>
    <p:sldId id="396" r:id="rId19"/>
    <p:sldId id="398" r:id="rId20"/>
    <p:sldId id="375" r:id="rId21"/>
    <p:sldId id="377" r:id="rId22"/>
    <p:sldId id="343" r:id="rId23"/>
    <p:sldId id="344" r:id="rId24"/>
    <p:sldId id="365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69" r:id="rId33"/>
    <p:sldId id="422" r:id="rId34"/>
    <p:sldId id="314" r:id="rId35"/>
    <p:sldId id="400" r:id="rId36"/>
    <p:sldId id="402" r:id="rId37"/>
    <p:sldId id="404" r:id="rId38"/>
    <p:sldId id="406" r:id="rId39"/>
    <p:sldId id="408" r:id="rId40"/>
    <p:sldId id="371" r:id="rId41"/>
    <p:sldId id="410" r:id="rId42"/>
    <p:sldId id="297" r:id="rId43"/>
    <p:sldId id="412" r:id="rId44"/>
    <p:sldId id="414" r:id="rId45"/>
    <p:sldId id="416" r:id="rId46"/>
    <p:sldId id="419" r:id="rId47"/>
    <p:sldId id="420" r:id="rId48"/>
    <p:sldId id="329" r:id="rId49"/>
    <p:sldId id="330" r:id="rId50"/>
    <p:sldId id="373" r:id="rId51"/>
    <p:sldId id="424" r:id="rId52"/>
    <p:sldId id="426" r:id="rId53"/>
    <p:sldId id="266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3548" autoAdjust="0"/>
  </p:normalViewPr>
  <p:slideViewPr>
    <p:cSldViewPr>
      <p:cViewPr>
        <p:scale>
          <a:sx n="100" d="100"/>
          <a:sy n="100" d="100"/>
        </p:scale>
        <p:origin x="-540" y="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281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A91F1-2539-4F37-87C2-72C42AC2A05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FB1191-685A-40F6-AFFA-CE1D4D36F694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dirty="0" smtClean="0"/>
            <a:t>Игровая деятельность</a:t>
          </a:r>
          <a:endParaRPr lang="ru-RU" sz="1600" dirty="0"/>
        </a:p>
      </dgm:t>
    </dgm:pt>
    <dgm:pt modelId="{6830F383-D4DE-48CC-BFBE-95826D351845}" type="parTrans" cxnId="{57B1869D-DA42-4608-8396-0CB41BA761FC}">
      <dgm:prSet/>
      <dgm:spPr/>
      <dgm:t>
        <a:bodyPr/>
        <a:lstStyle/>
        <a:p>
          <a:endParaRPr lang="ru-RU"/>
        </a:p>
      </dgm:t>
    </dgm:pt>
    <dgm:pt modelId="{23A28F2B-DC1F-4C12-8EB3-ABEDF29B2BB5}" type="sibTrans" cxnId="{57B1869D-DA42-4608-8396-0CB41BA761FC}">
      <dgm:prSet/>
      <dgm:spPr/>
      <dgm:t>
        <a:bodyPr/>
        <a:lstStyle/>
        <a:p>
          <a:endParaRPr lang="ru-RU"/>
        </a:p>
      </dgm:t>
    </dgm:pt>
    <dgm:pt modelId="{93411C26-A802-4281-A588-DCB2BDA55EEF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Трудовая деятельность</a:t>
          </a:r>
          <a:endParaRPr lang="ru-RU" sz="1600" dirty="0"/>
        </a:p>
      </dgm:t>
    </dgm:pt>
    <dgm:pt modelId="{50D99A0F-F933-4989-8526-DF4851F27359}" type="parTrans" cxnId="{2DD96D17-52B6-4FEB-8422-EAC84EFF2BBF}">
      <dgm:prSet/>
      <dgm:spPr/>
      <dgm:t>
        <a:bodyPr/>
        <a:lstStyle/>
        <a:p>
          <a:endParaRPr lang="ru-RU"/>
        </a:p>
      </dgm:t>
    </dgm:pt>
    <dgm:pt modelId="{09923896-F868-4BE5-9A7C-D35C37497ABF}" type="sibTrans" cxnId="{2DD96D17-52B6-4FEB-8422-EAC84EFF2BBF}">
      <dgm:prSet/>
      <dgm:spPr/>
      <dgm:t>
        <a:bodyPr/>
        <a:lstStyle/>
        <a:p>
          <a:endParaRPr lang="ru-RU"/>
        </a:p>
      </dgm:t>
    </dgm:pt>
    <dgm:pt modelId="{ECDB93CB-9C06-4420-9CD8-3EDF9495764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600" dirty="0" smtClean="0"/>
            <a:t>Учебная деятельность</a:t>
          </a:r>
          <a:endParaRPr lang="ru-RU" sz="1600" dirty="0"/>
        </a:p>
      </dgm:t>
    </dgm:pt>
    <dgm:pt modelId="{54FF9259-8EFD-4B00-BF1C-1D1507C9FAD5}" type="parTrans" cxnId="{A06179E8-40A0-4F6B-9D9E-0AD9893F5E4A}">
      <dgm:prSet/>
      <dgm:spPr/>
      <dgm:t>
        <a:bodyPr/>
        <a:lstStyle/>
        <a:p>
          <a:endParaRPr lang="ru-RU"/>
        </a:p>
      </dgm:t>
    </dgm:pt>
    <dgm:pt modelId="{5290C00A-158F-4AF0-AF6F-2A4473FEE590}" type="sibTrans" cxnId="{A06179E8-40A0-4F6B-9D9E-0AD9893F5E4A}">
      <dgm:prSet/>
      <dgm:spPr/>
      <dgm:t>
        <a:bodyPr/>
        <a:lstStyle/>
        <a:p>
          <a:endParaRPr lang="ru-RU"/>
        </a:p>
      </dgm:t>
    </dgm:pt>
    <dgm:pt modelId="{D3C6601B-9D60-4992-A115-C67C6F18425B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600" dirty="0" smtClean="0"/>
            <a:t>Изобразительная деятельность</a:t>
          </a:r>
          <a:endParaRPr lang="ru-RU" sz="1600" dirty="0"/>
        </a:p>
      </dgm:t>
    </dgm:pt>
    <dgm:pt modelId="{2EE56FC5-A29D-471E-AB38-836E310C3987}" type="parTrans" cxnId="{B75DA644-B1B3-4CA5-B2B1-71831F0E0608}">
      <dgm:prSet/>
      <dgm:spPr/>
      <dgm:t>
        <a:bodyPr/>
        <a:lstStyle/>
        <a:p>
          <a:endParaRPr lang="ru-RU"/>
        </a:p>
      </dgm:t>
    </dgm:pt>
    <dgm:pt modelId="{BC0A8F57-26B2-481A-BDB7-00ABBDB80F94}" type="sibTrans" cxnId="{B75DA644-B1B3-4CA5-B2B1-71831F0E0608}">
      <dgm:prSet/>
      <dgm:spPr/>
      <dgm:t>
        <a:bodyPr/>
        <a:lstStyle/>
        <a:p>
          <a:endParaRPr lang="ru-RU"/>
        </a:p>
      </dgm:t>
    </dgm:pt>
    <dgm:pt modelId="{D83AC661-D06D-46F8-8B59-6C3105016E6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dirty="0" smtClean="0"/>
            <a:t>Бытовая деятельность</a:t>
          </a:r>
          <a:endParaRPr lang="ru-RU" sz="1600" dirty="0"/>
        </a:p>
      </dgm:t>
    </dgm:pt>
    <dgm:pt modelId="{FE9097EB-23C4-4207-A46E-D8D51DD620ED}" type="parTrans" cxnId="{A6A516AD-341F-46F7-A06D-1FBF1BA50C69}">
      <dgm:prSet/>
      <dgm:spPr/>
      <dgm:t>
        <a:bodyPr/>
        <a:lstStyle/>
        <a:p>
          <a:endParaRPr lang="ru-RU"/>
        </a:p>
      </dgm:t>
    </dgm:pt>
    <dgm:pt modelId="{C5F3D210-17DC-4735-9674-D742E646B967}" type="sibTrans" cxnId="{A6A516AD-341F-46F7-A06D-1FBF1BA50C69}">
      <dgm:prSet/>
      <dgm:spPr/>
      <dgm:t>
        <a:bodyPr/>
        <a:lstStyle/>
        <a:p>
          <a:endParaRPr lang="ru-RU"/>
        </a:p>
      </dgm:t>
    </dgm:pt>
    <dgm:pt modelId="{C0AF75CD-29C8-45C1-ABF2-973B5067B786}" type="pres">
      <dgm:prSet presAssocID="{F4BA91F1-2539-4F37-87C2-72C42AC2A0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8AFF3D-2086-4821-92BD-A3326E504A39}" type="pres">
      <dgm:prSet presAssocID="{0BFB1191-685A-40F6-AFFA-CE1D4D36F694}" presName="node" presStyleLbl="node1" presStyleIdx="0" presStyleCnt="5" custScaleX="116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0D77C-A17B-4B86-A326-BBB8E19F7B6E}" type="pres">
      <dgm:prSet presAssocID="{0BFB1191-685A-40F6-AFFA-CE1D4D36F694}" presName="spNode" presStyleCnt="0"/>
      <dgm:spPr/>
    </dgm:pt>
    <dgm:pt modelId="{C2278CBA-0F12-4405-A9CC-105586DCCAB3}" type="pres">
      <dgm:prSet presAssocID="{23A28F2B-DC1F-4C12-8EB3-ABEDF29B2BB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FE4C6BA-6F65-4E7E-BA5A-FAD25904A3A7}" type="pres">
      <dgm:prSet presAssocID="{93411C26-A802-4281-A588-DCB2BDA55EEF}" presName="node" presStyleLbl="node1" presStyleIdx="1" presStyleCnt="5" custScaleX="120413" custRadScaleRad="103689" custRadScaleInc="-7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6A9BC-B7EE-4C1F-9186-C51DA471DCD9}" type="pres">
      <dgm:prSet presAssocID="{93411C26-A802-4281-A588-DCB2BDA55EEF}" presName="spNode" presStyleCnt="0"/>
      <dgm:spPr/>
    </dgm:pt>
    <dgm:pt modelId="{BBF1CCE0-9C3F-42AF-B1E0-4797431A5424}" type="pres">
      <dgm:prSet presAssocID="{09923896-F868-4BE5-9A7C-D35C37497AB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1B3619C-1136-4E6B-9BBD-8BBF8768B5DC}" type="pres">
      <dgm:prSet presAssocID="{ECDB93CB-9C06-4420-9CD8-3EDF9495764D}" presName="node" presStyleLbl="node1" presStyleIdx="2" presStyleCnt="5" custScaleX="129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E086E-2FAF-4E6F-93A5-3150F54CF8CB}" type="pres">
      <dgm:prSet presAssocID="{ECDB93CB-9C06-4420-9CD8-3EDF9495764D}" presName="spNode" presStyleCnt="0"/>
      <dgm:spPr/>
    </dgm:pt>
    <dgm:pt modelId="{31A904AE-8CFE-4FD4-BE82-12A93709846D}" type="pres">
      <dgm:prSet presAssocID="{5290C00A-158F-4AF0-AF6F-2A4473FEE59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C5084DA-6370-46DB-8191-346F7B8E21E1}" type="pres">
      <dgm:prSet presAssocID="{D3C6601B-9D60-4992-A115-C67C6F18425B}" presName="node" presStyleLbl="node1" presStyleIdx="3" presStyleCnt="5" custScaleX="130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F7091-578B-4434-B54F-90B1B9FC6726}" type="pres">
      <dgm:prSet presAssocID="{D3C6601B-9D60-4992-A115-C67C6F18425B}" presName="spNode" presStyleCnt="0"/>
      <dgm:spPr/>
    </dgm:pt>
    <dgm:pt modelId="{5872D819-2774-47CE-A3C3-861B39A22C5D}" type="pres">
      <dgm:prSet presAssocID="{BC0A8F57-26B2-481A-BDB7-00ABBDB80F9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95DA4382-8E47-42BD-9D9B-1FCEC4578311}" type="pres">
      <dgm:prSet presAssocID="{D83AC661-D06D-46F8-8B59-6C3105016E64}" presName="node" presStyleLbl="node1" presStyleIdx="4" presStyleCnt="5" custScaleX="114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E025A-1035-4E03-97AB-46A8540EF53E}" type="pres">
      <dgm:prSet presAssocID="{D83AC661-D06D-46F8-8B59-6C3105016E64}" presName="spNode" presStyleCnt="0"/>
      <dgm:spPr/>
    </dgm:pt>
    <dgm:pt modelId="{B440E725-06AF-4277-B794-58C4C1BE8C70}" type="pres">
      <dgm:prSet presAssocID="{C5F3D210-17DC-4735-9674-D742E646B967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46083748-9165-4256-845C-2A52D2997EE2}" type="presOf" srcId="{0BFB1191-685A-40F6-AFFA-CE1D4D36F694}" destId="{578AFF3D-2086-4821-92BD-A3326E504A39}" srcOrd="0" destOrd="0" presId="urn:microsoft.com/office/officeart/2005/8/layout/cycle6"/>
    <dgm:cxn modelId="{0790C2C3-4FD5-43F9-AD04-E1F13F833BD6}" type="presOf" srcId="{BC0A8F57-26B2-481A-BDB7-00ABBDB80F94}" destId="{5872D819-2774-47CE-A3C3-861B39A22C5D}" srcOrd="0" destOrd="0" presId="urn:microsoft.com/office/officeart/2005/8/layout/cycle6"/>
    <dgm:cxn modelId="{EBBB34BB-39D8-424A-8253-C719820BF4E3}" type="presOf" srcId="{F4BA91F1-2539-4F37-87C2-72C42AC2A059}" destId="{C0AF75CD-29C8-45C1-ABF2-973B5067B786}" srcOrd="0" destOrd="0" presId="urn:microsoft.com/office/officeart/2005/8/layout/cycle6"/>
    <dgm:cxn modelId="{175034D8-F791-4C4A-92BD-E880880C0AC2}" type="presOf" srcId="{5290C00A-158F-4AF0-AF6F-2A4473FEE590}" destId="{31A904AE-8CFE-4FD4-BE82-12A93709846D}" srcOrd="0" destOrd="0" presId="urn:microsoft.com/office/officeart/2005/8/layout/cycle6"/>
    <dgm:cxn modelId="{78276590-4A4A-4442-8980-8EC194E06977}" type="presOf" srcId="{ECDB93CB-9C06-4420-9CD8-3EDF9495764D}" destId="{B1B3619C-1136-4E6B-9BBD-8BBF8768B5DC}" srcOrd="0" destOrd="0" presId="urn:microsoft.com/office/officeart/2005/8/layout/cycle6"/>
    <dgm:cxn modelId="{3493A05D-72E2-4793-8975-E04D1CF6ACE9}" type="presOf" srcId="{D3C6601B-9D60-4992-A115-C67C6F18425B}" destId="{CC5084DA-6370-46DB-8191-346F7B8E21E1}" srcOrd="0" destOrd="0" presId="urn:microsoft.com/office/officeart/2005/8/layout/cycle6"/>
    <dgm:cxn modelId="{57B1869D-DA42-4608-8396-0CB41BA761FC}" srcId="{F4BA91F1-2539-4F37-87C2-72C42AC2A059}" destId="{0BFB1191-685A-40F6-AFFA-CE1D4D36F694}" srcOrd="0" destOrd="0" parTransId="{6830F383-D4DE-48CC-BFBE-95826D351845}" sibTransId="{23A28F2B-DC1F-4C12-8EB3-ABEDF29B2BB5}"/>
    <dgm:cxn modelId="{A06179E8-40A0-4F6B-9D9E-0AD9893F5E4A}" srcId="{F4BA91F1-2539-4F37-87C2-72C42AC2A059}" destId="{ECDB93CB-9C06-4420-9CD8-3EDF9495764D}" srcOrd="2" destOrd="0" parTransId="{54FF9259-8EFD-4B00-BF1C-1D1507C9FAD5}" sibTransId="{5290C00A-158F-4AF0-AF6F-2A4473FEE590}"/>
    <dgm:cxn modelId="{7FE7298B-6AF1-458F-B90D-AB6F0A4FAE27}" type="presOf" srcId="{23A28F2B-DC1F-4C12-8EB3-ABEDF29B2BB5}" destId="{C2278CBA-0F12-4405-A9CC-105586DCCAB3}" srcOrd="0" destOrd="0" presId="urn:microsoft.com/office/officeart/2005/8/layout/cycle6"/>
    <dgm:cxn modelId="{B75DA644-B1B3-4CA5-B2B1-71831F0E0608}" srcId="{F4BA91F1-2539-4F37-87C2-72C42AC2A059}" destId="{D3C6601B-9D60-4992-A115-C67C6F18425B}" srcOrd="3" destOrd="0" parTransId="{2EE56FC5-A29D-471E-AB38-836E310C3987}" sibTransId="{BC0A8F57-26B2-481A-BDB7-00ABBDB80F94}"/>
    <dgm:cxn modelId="{337F88EA-0A72-4FDA-8D51-4C74C4E609D2}" type="presOf" srcId="{93411C26-A802-4281-A588-DCB2BDA55EEF}" destId="{2FE4C6BA-6F65-4E7E-BA5A-FAD25904A3A7}" srcOrd="0" destOrd="0" presId="urn:microsoft.com/office/officeart/2005/8/layout/cycle6"/>
    <dgm:cxn modelId="{38890093-2AD2-40DD-9585-3EB161B72BC4}" type="presOf" srcId="{D83AC661-D06D-46F8-8B59-6C3105016E64}" destId="{95DA4382-8E47-42BD-9D9B-1FCEC4578311}" srcOrd="0" destOrd="0" presId="urn:microsoft.com/office/officeart/2005/8/layout/cycle6"/>
    <dgm:cxn modelId="{664FBB91-0B7A-4E48-B732-58CADD467975}" type="presOf" srcId="{C5F3D210-17DC-4735-9674-D742E646B967}" destId="{B440E725-06AF-4277-B794-58C4C1BE8C70}" srcOrd="0" destOrd="0" presId="urn:microsoft.com/office/officeart/2005/8/layout/cycle6"/>
    <dgm:cxn modelId="{598E9E04-7846-4AC3-BB06-E0E5BA644FF9}" type="presOf" srcId="{09923896-F868-4BE5-9A7C-D35C37497ABF}" destId="{BBF1CCE0-9C3F-42AF-B1E0-4797431A5424}" srcOrd="0" destOrd="0" presId="urn:microsoft.com/office/officeart/2005/8/layout/cycle6"/>
    <dgm:cxn modelId="{A6A516AD-341F-46F7-A06D-1FBF1BA50C69}" srcId="{F4BA91F1-2539-4F37-87C2-72C42AC2A059}" destId="{D83AC661-D06D-46F8-8B59-6C3105016E64}" srcOrd="4" destOrd="0" parTransId="{FE9097EB-23C4-4207-A46E-D8D51DD620ED}" sibTransId="{C5F3D210-17DC-4735-9674-D742E646B967}"/>
    <dgm:cxn modelId="{2DD96D17-52B6-4FEB-8422-EAC84EFF2BBF}" srcId="{F4BA91F1-2539-4F37-87C2-72C42AC2A059}" destId="{93411C26-A802-4281-A588-DCB2BDA55EEF}" srcOrd="1" destOrd="0" parTransId="{50D99A0F-F933-4989-8526-DF4851F27359}" sibTransId="{09923896-F868-4BE5-9A7C-D35C37497ABF}"/>
    <dgm:cxn modelId="{ADCCB9E1-2D60-46DF-965B-995F20063BD0}" type="presParOf" srcId="{C0AF75CD-29C8-45C1-ABF2-973B5067B786}" destId="{578AFF3D-2086-4821-92BD-A3326E504A39}" srcOrd="0" destOrd="0" presId="urn:microsoft.com/office/officeart/2005/8/layout/cycle6"/>
    <dgm:cxn modelId="{5D5638E1-532C-4CF0-9E76-73A1A773053A}" type="presParOf" srcId="{C0AF75CD-29C8-45C1-ABF2-973B5067B786}" destId="{9C50D77C-A17B-4B86-A326-BBB8E19F7B6E}" srcOrd="1" destOrd="0" presId="urn:microsoft.com/office/officeart/2005/8/layout/cycle6"/>
    <dgm:cxn modelId="{3EB8FD0F-C47F-4F6B-93D6-982959CEF4A4}" type="presParOf" srcId="{C0AF75CD-29C8-45C1-ABF2-973B5067B786}" destId="{C2278CBA-0F12-4405-A9CC-105586DCCAB3}" srcOrd="2" destOrd="0" presId="urn:microsoft.com/office/officeart/2005/8/layout/cycle6"/>
    <dgm:cxn modelId="{0E8D9D7E-87F9-4F91-A42A-EC0851CAB9E0}" type="presParOf" srcId="{C0AF75CD-29C8-45C1-ABF2-973B5067B786}" destId="{2FE4C6BA-6F65-4E7E-BA5A-FAD25904A3A7}" srcOrd="3" destOrd="0" presId="urn:microsoft.com/office/officeart/2005/8/layout/cycle6"/>
    <dgm:cxn modelId="{011AF991-57D5-4B39-8A59-9C5F219A2957}" type="presParOf" srcId="{C0AF75CD-29C8-45C1-ABF2-973B5067B786}" destId="{F1E6A9BC-B7EE-4C1F-9186-C51DA471DCD9}" srcOrd="4" destOrd="0" presId="urn:microsoft.com/office/officeart/2005/8/layout/cycle6"/>
    <dgm:cxn modelId="{73D7F257-54FE-4C99-9AE9-9AA6FDE58F7E}" type="presParOf" srcId="{C0AF75CD-29C8-45C1-ABF2-973B5067B786}" destId="{BBF1CCE0-9C3F-42AF-B1E0-4797431A5424}" srcOrd="5" destOrd="0" presId="urn:microsoft.com/office/officeart/2005/8/layout/cycle6"/>
    <dgm:cxn modelId="{F5E40671-C0E0-44EB-BC88-0202788F36C7}" type="presParOf" srcId="{C0AF75CD-29C8-45C1-ABF2-973B5067B786}" destId="{B1B3619C-1136-4E6B-9BBD-8BBF8768B5DC}" srcOrd="6" destOrd="0" presId="urn:microsoft.com/office/officeart/2005/8/layout/cycle6"/>
    <dgm:cxn modelId="{F2BD7B66-48B0-46CF-BFC9-4AB51BD8C8F7}" type="presParOf" srcId="{C0AF75CD-29C8-45C1-ABF2-973B5067B786}" destId="{AEAE086E-2FAF-4E6F-93A5-3150F54CF8CB}" srcOrd="7" destOrd="0" presId="urn:microsoft.com/office/officeart/2005/8/layout/cycle6"/>
    <dgm:cxn modelId="{B6595DD5-AB78-47D5-B3BD-ADC8F35E82C6}" type="presParOf" srcId="{C0AF75CD-29C8-45C1-ABF2-973B5067B786}" destId="{31A904AE-8CFE-4FD4-BE82-12A93709846D}" srcOrd="8" destOrd="0" presId="urn:microsoft.com/office/officeart/2005/8/layout/cycle6"/>
    <dgm:cxn modelId="{4BB22369-1D94-4BC0-BB92-DCFAA9A0B915}" type="presParOf" srcId="{C0AF75CD-29C8-45C1-ABF2-973B5067B786}" destId="{CC5084DA-6370-46DB-8191-346F7B8E21E1}" srcOrd="9" destOrd="0" presId="urn:microsoft.com/office/officeart/2005/8/layout/cycle6"/>
    <dgm:cxn modelId="{40025DAA-CE59-4B43-8A89-33205C057E8D}" type="presParOf" srcId="{C0AF75CD-29C8-45C1-ABF2-973B5067B786}" destId="{83BF7091-578B-4434-B54F-90B1B9FC6726}" srcOrd="10" destOrd="0" presId="urn:microsoft.com/office/officeart/2005/8/layout/cycle6"/>
    <dgm:cxn modelId="{7C631A3F-46DF-460D-A906-BEE6F8EE8E3C}" type="presParOf" srcId="{C0AF75CD-29C8-45C1-ABF2-973B5067B786}" destId="{5872D819-2774-47CE-A3C3-861B39A22C5D}" srcOrd="11" destOrd="0" presId="urn:microsoft.com/office/officeart/2005/8/layout/cycle6"/>
    <dgm:cxn modelId="{671E9029-C9DE-4327-950B-E0F3C3A63846}" type="presParOf" srcId="{C0AF75CD-29C8-45C1-ABF2-973B5067B786}" destId="{95DA4382-8E47-42BD-9D9B-1FCEC4578311}" srcOrd="12" destOrd="0" presId="urn:microsoft.com/office/officeart/2005/8/layout/cycle6"/>
    <dgm:cxn modelId="{2CB7FE7B-5D84-49A0-A271-EC1630E6ADBA}" type="presParOf" srcId="{C0AF75CD-29C8-45C1-ABF2-973B5067B786}" destId="{EEFE025A-1035-4E03-97AB-46A8540EF53E}" srcOrd="13" destOrd="0" presId="urn:microsoft.com/office/officeart/2005/8/layout/cycle6"/>
    <dgm:cxn modelId="{1D02634C-7A75-4041-A55F-584D9DDD4156}" type="presParOf" srcId="{C0AF75CD-29C8-45C1-ABF2-973B5067B786}" destId="{B440E725-06AF-4277-B794-58C4C1BE8C70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E13D41-C926-4C09-950F-3AD0AEBDF5F8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5F31C4E-477E-4138-9129-005ABB44DD06}">
      <dgm:prSet phldrT="[Текст]" custT="1"/>
      <dgm:spPr/>
      <dgm:t>
        <a:bodyPr/>
        <a:lstStyle/>
        <a:p>
          <a:r>
            <a:rPr lang="ru-RU" sz="2000" dirty="0" smtClean="0">
              <a:latin typeface="Franklin Gothic Heavy" pitchFamily="34" charset="0"/>
            </a:rPr>
            <a:t>ИКТ</a:t>
          </a:r>
          <a:r>
            <a:rPr lang="ru-RU" sz="2000" baseline="0" dirty="0" smtClean="0">
              <a:latin typeface="Franklin Gothic Heavy" pitchFamily="34" charset="0"/>
            </a:rPr>
            <a:t> в ДОУ</a:t>
          </a:r>
          <a:endParaRPr lang="ru-RU" sz="2000" dirty="0">
            <a:latin typeface="Franklin Gothic Heavy" pitchFamily="34" charset="0"/>
          </a:endParaRPr>
        </a:p>
      </dgm:t>
    </dgm:pt>
    <dgm:pt modelId="{FFAADB79-39B5-4D4A-B9E2-5DEC33592722}" type="parTrans" cxnId="{F5A18FBA-8006-4CFF-9A73-4CB096220115}">
      <dgm:prSet/>
      <dgm:spPr/>
      <dgm:t>
        <a:bodyPr/>
        <a:lstStyle/>
        <a:p>
          <a:endParaRPr lang="ru-RU"/>
        </a:p>
      </dgm:t>
    </dgm:pt>
    <dgm:pt modelId="{EA7B04B2-1F39-427C-93AB-3C0B64713E47}" type="sibTrans" cxnId="{F5A18FBA-8006-4CFF-9A73-4CB096220115}">
      <dgm:prSet/>
      <dgm:spPr/>
      <dgm:t>
        <a:bodyPr/>
        <a:lstStyle/>
        <a:p>
          <a:endParaRPr lang="ru-RU"/>
        </a:p>
      </dgm:t>
    </dgm:pt>
    <dgm:pt modelId="{BA97DF19-2EB6-42E6-81EF-F6F72803B99C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FF00"/>
              </a:solidFill>
              <a:latin typeface="Franklin Gothic Heavy" pitchFamily="34" charset="0"/>
            </a:rPr>
            <a:t>Интерактивная доска</a:t>
          </a:r>
          <a:endParaRPr lang="ru-RU" sz="2000" dirty="0">
            <a:solidFill>
              <a:srgbClr val="FFFF00"/>
            </a:solidFill>
            <a:latin typeface="Franklin Gothic Heavy" pitchFamily="34" charset="0"/>
          </a:endParaRPr>
        </a:p>
      </dgm:t>
    </dgm:pt>
    <dgm:pt modelId="{0584D02F-EBC2-4B7B-AA5E-89404C3DC390}" type="parTrans" cxnId="{0C6FE5D2-AF82-4F4A-8E81-94693029B07E}">
      <dgm:prSet/>
      <dgm:spPr/>
      <dgm:t>
        <a:bodyPr/>
        <a:lstStyle/>
        <a:p>
          <a:endParaRPr lang="ru-RU"/>
        </a:p>
      </dgm:t>
    </dgm:pt>
    <dgm:pt modelId="{CFF6EA19-9746-4231-95D0-6D81C183704F}" type="sibTrans" cxnId="{0C6FE5D2-AF82-4F4A-8E81-94693029B07E}">
      <dgm:prSet/>
      <dgm:spPr/>
      <dgm:t>
        <a:bodyPr/>
        <a:lstStyle/>
        <a:p>
          <a:endParaRPr lang="ru-RU"/>
        </a:p>
      </dgm:t>
    </dgm:pt>
    <dgm:pt modelId="{A69A1FEC-3FAF-4661-9269-931BC8AA9309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  <a:latin typeface="Franklin Gothic Heavy" pitchFamily="34" charset="0"/>
            </a:rPr>
            <a:t>Принтер, сканер, документ-камера</a:t>
          </a:r>
          <a:endParaRPr lang="ru-RU" dirty="0">
            <a:solidFill>
              <a:srgbClr val="0070C0"/>
            </a:solidFill>
            <a:latin typeface="Franklin Gothic Heavy" pitchFamily="34" charset="0"/>
          </a:endParaRPr>
        </a:p>
      </dgm:t>
    </dgm:pt>
    <dgm:pt modelId="{648BE7B2-E974-4708-86F3-1B4472E7F2B6}" type="parTrans" cxnId="{6FAFBBC7-B2F4-4292-BD61-347384D39E67}">
      <dgm:prSet/>
      <dgm:spPr/>
      <dgm:t>
        <a:bodyPr/>
        <a:lstStyle/>
        <a:p>
          <a:endParaRPr lang="ru-RU"/>
        </a:p>
      </dgm:t>
    </dgm:pt>
    <dgm:pt modelId="{81A17D30-DD55-44AA-8CDF-243A97F4A6D6}" type="sibTrans" cxnId="{6FAFBBC7-B2F4-4292-BD61-347384D39E67}">
      <dgm:prSet/>
      <dgm:spPr/>
      <dgm:t>
        <a:bodyPr/>
        <a:lstStyle/>
        <a:p>
          <a:endParaRPr lang="ru-RU"/>
        </a:p>
      </dgm:t>
    </dgm:pt>
    <dgm:pt modelId="{607F64DC-2578-41CB-B1B0-78D263B52065}">
      <dgm:prSet phldrT="[Текст]"/>
      <dgm:spPr/>
      <dgm:t>
        <a:bodyPr/>
        <a:lstStyle/>
        <a:p>
          <a:r>
            <a:rPr lang="ru-RU" dirty="0" smtClean="0">
              <a:solidFill>
                <a:srgbClr val="BB2C05"/>
              </a:solidFill>
              <a:latin typeface="Franklin Gothic Heavy" pitchFamily="34" charset="0"/>
            </a:rPr>
            <a:t>Фотоаппарат, видеокамера, магнитофон</a:t>
          </a:r>
          <a:endParaRPr lang="ru-RU" dirty="0">
            <a:solidFill>
              <a:srgbClr val="BB2C05"/>
            </a:solidFill>
            <a:latin typeface="Franklin Gothic Heavy" pitchFamily="34" charset="0"/>
          </a:endParaRPr>
        </a:p>
      </dgm:t>
    </dgm:pt>
    <dgm:pt modelId="{B6847249-A598-46D6-A8CB-3F235EA3E5FB}" type="parTrans" cxnId="{DD3E7EB8-A899-40C4-AE02-D67E18185843}">
      <dgm:prSet/>
      <dgm:spPr/>
      <dgm:t>
        <a:bodyPr/>
        <a:lstStyle/>
        <a:p>
          <a:endParaRPr lang="ru-RU"/>
        </a:p>
      </dgm:t>
    </dgm:pt>
    <dgm:pt modelId="{51BCF925-BCBB-4200-A41A-1A4FF7F86B8F}" type="sibTrans" cxnId="{DD3E7EB8-A899-40C4-AE02-D67E18185843}">
      <dgm:prSet/>
      <dgm:spPr/>
      <dgm:t>
        <a:bodyPr/>
        <a:lstStyle/>
        <a:p>
          <a:endParaRPr lang="ru-RU"/>
        </a:p>
      </dgm:t>
    </dgm:pt>
    <dgm:pt modelId="{933D8323-FC95-4A6E-B1F2-5B32F4613750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00FF"/>
              </a:solidFill>
              <a:latin typeface="Franklin Gothic Heavy" pitchFamily="34" charset="0"/>
            </a:rPr>
            <a:t>Компьютер, ноутбук, проектор</a:t>
          </a:r>
          <a:endParaRPr lang="ru-RU" sz="2000" dirty="0">
            <a:solidFill>
              <a:srgbClr val="0000FF"/>
            </a:solidFill>
            <a:latin typeface="Franklin Gothic Heavy" pitchFamily="34" charset="0"/>
          </a:endParaRPr>
        </a:p>
      </dgm:t>
    </dgm:pt>
    <dgm:pt modelId="{8589C71B-E6FB-4F6F-A777-6E5D688B3A60}" type="sibTrans" cxnId="{56EFE9E0-E4FB-426B-8828-5F7D8FF95F70}">
      <dgm:prSet/>
      <dgm:spPr/>
      <dgm:t>
        <a:bodyPr/>
        <a:lstStyle/>
        <a:p>
          <a:endParaRPr lang="ru-RU"/>
        </a:p>
      </dgm:t>
    </dgm:pt>
    <dgm:pt modelId="{74A199D9-A4B2-42F2-A94F-72146EB41379}" type="parTrans" cxnId="{56EFE9E0-E4FB-426B-8828-5F7D8FF95F70}">
      <dgm:prSet/>
      <dgm:spPr/>
      <dgm:t>
        <a:bodyPr/>
        <a:lstStyle/>
        <a:p>
          <a:endParaRPr lang="ru-RU"/>
        </a:p>
      </dgm:t>
    </dgm:pt>
    <dgm:pt modelId="{1F1E99BE-2A4E-4500-9CC1-41B98E0FB08C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00FF"/>
              </a:solidFill>
              <a:latin typeface="Franklin Gothic Heavy" pitchFamily="34" charset="0"/>
            </a:rPr>
            <a:t>Видеомагнитофон, телевизор</a:t>
          </a:r>
          <a:endParaRPr lang="ru-RU" sz="1800" dirty="0">
            <a:solidFill>
              <a:srgbClr val="0000FF"/>
            </a:solidFill>
            <a:latin typeface="Franklin Gothic Heavy" pitchFamily="34" charset="0"/>
          </a:endParaRPr>
        </a:p>
      </dgm:t>
    </dgm:pt>
    <dgm:pt modelId="{055459FB-E5E9-4878-9F0A-D4A5AC728550}" type="parTrans" cxnId="{0B418C2C-F0D3-4A51-82E3-9216B577D616}">
      <dgm:prSet/>
      <dgm:spPr/>
      <dgm:t>
        <a:bodyPr/>
        <a:lstStyle/>
        <a:p>
          <a:endParaRPr lang="ru-RU"/>
        </a:p>
      </dgm:t>
    </dgm:pt>
    <dgm:pt modelId="{98E400C9-AB46-4C70-B751-3E47342E3F85}" type="sibTrans" cxnId="{0B418C2C-F0D3-4A51-82E3-9216B577D616}">
      <dgm:prSet/>
      <dgm:spPr/>
      <dgm:t>
        <a:bodyPr/>
        <a:lstStyle/>
        <a:p>
          <a:endParaRPr lang="ru-RU"/>
        </a:p>
      </dgm:t>
    </dgm:pt>
    <dgm:pt modelId="{4874539A-3C06-4373-B26B-8F58E52172AC}" type="pres">
      <dgm:prSet presAssocID="{62E13D41-C926-4C09-950F-3AD0AEBDF5F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922F9B-CB66-4732-B582-AF310AFF5858}" type="pres">
      <dgm:prSet presAssocID="{C5F31C4E-477E-4138-9129-005ABB44DD06}" presName="centerShape" presStyleLbl="node0" presStyleIdx="0" presStyleCnt="1" custScaleX="125199" custScaleY="85646" custLinFactNeighborX="-2432" custLinFactNeighborY="-767"/>
      <dgm:spPr/>
      <dgm:t>
        <a:bodyPr/>
        <a:lstStyle/>
        <a:p>
          <a:endParaRPr lang="ru-RU"/>
        </a:p>
      </dgm:t>
    </dgm:pt>
    <dgm:pt modelId="{233A390E-338F-4658-AD46-79BFA3C37BCB}" type="pres">
      <dgm:prSet presAssocID="{74A199D9-A4B2-42F2-A94F-72146EB41379}" presName="parTrans" presStyleLbl="sibTrans2D1" presStyleIdx="0" presStyleCnt="5" custScaleX="177224"/>
      <dgm:spPr/>
      <dgm:t>
        <a:bodyPr/>
        <a:lstStyle/>
        <a:p>
          <a:endParaRPr lang="ru-RU"/>
        </a:p>
      </dgm:t>
    </dgm:pt>
    <dgm:pt modelId="{6E61907A-C427-473C-B317-D217D258A65B}" type="pres">
      <dgm:prSet presAssocID="{74A199D9-A4B2-42F2-A94F-72146EB4137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7EBF177-25D5-4B02-B736-E75F8DDEBE80}" type="pres">
      <dgm:prSet presAssocID="{933D8323-FC95-4A6E-B1F2-5B32F4613750}" presName="node" presStyleLbl="node1" presStyleIdx="0" presStyleCnt="5" custScaleX="174087" custRadScaleRad="106839" custRadScaleInc="7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C01C6-18DF-4B4A-AB94-563D54E836B0}" type="pres">
      <dgm:prSet presAssocID="{0584D02F-EBC2-4B7B-AA5E-89404C3DC390}" presName="parTrans" presStyleLbl="sibTrans2D1" presStyleIdx="1" presStyleCnt="5" custScaleX="194334" custLinFactNeighborX="5726" custLinFactNeighborY="-11006"/>
      <dgm:spPr/>
      <dgm:t>
        <a:bodyPr/>
        <a:lstStyle/>
        <a:p>
          <a:endParaRPr lang="ru-RU"/>
        </a:p>
      </dgm:t>
    </dgm:pt>
    <dgm:pt modelId="{C91F9671-751E-42E1-8D8D-5A0894DDC12F}" type="pres">
      <dgm:prSet presAssocID="{0584D02F-EBC2-4B7B-AA5E-89404C3DC39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6A404E0-B2CB-4B71-89F3-A578C3B30DAB}" type="pres">
      <dgm:prSet presAssocID="{BA97DF19-2EB6-42E6-81EF-F6F72803B99C}" presName="node" presStyleLbl="node1" presStyleIdx="1" presStyleCnt="5" custScaleX="167300" custScaleY="124625" custRadScaleRad="125295" custRadScaleInc="25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877DE-FE68-436D-A0A8-35BAD786FEED}" type="pres">
      <dgm:prSet presAssocID="{648BE7B2-E974-4708-86F3-1B4472E7F2B6}" presName="parTrans" presStyleLbl="sibTrans2D1" presStyleIdx="2" presStyleCnt="5" custAng="241759" custScaleX="160119"/>
      <dgm:spPr/>
      <dgm:t>
        <a:bodyPr/>
        <a:lstStyle/>
        <a:p>
          <a:endParaRPr lang="ru-RU"/>
        </a:p>
      </dgm:t>
    </dgm:pt>
    <dgm:pt modelId="{9BA88CE9-B80D-450E-A381-E1AD54E0B083}" type="pres">
      <dgm:prSet presAssocID="{648BE7B2-E974-4708-86F3-1B4472E7F2B6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F95705E-6031-4118-823B-F8121276C889}" type="pres">
      <dgm:prSet presAssocID="{A69A1FEC-3FAF-4661-9269-931BC8AA9309}" presName="node" presStyleLbl="node1" presStyleIdx="2" presStyleCnt="5" custScaleX="174087" custScaleY="104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B28AD-82BA-4132-8637-EDD908F55E18}" type="pres">
      <dgm:prSet presAssocID="{055459FB-E5E9-4878-9F0A-D4A5AC728550}" presName="parTrans" presStyleLbl="sibTrans2D1" presStyleIdx="3" presStyleCnt="5" custScaleX="153991"/>
      <dgm:spPr/>
      <dgm:t>
        <a:bodyPr/>
        <a:lstStyle/>
        <a:p>
          <a:endParaRPr lang="ru-RU"/>
        </a:p>
      </dgm:t>
    </dgm:pt>
    <dgm:pt modelId="{7C3854E1-3BD7-42E6-801F-E851017C1521}" type="pres">
      <dgm:prSet presAssocID="{055459FB-E5E9-4878-9F0A-D4A5AC72855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081F9AB-13CA-4998-A0C4-7D7C888779F2}" type="pres">
      <dgm:prSet presAssocID="{1F1E99BE-2A4E-4500-9CC1-41B98E0FB08C}" presName="node" presStyleLbl="node1" presStyleIdx="3" presStyleCnt="5" custScaleX="203239" custScaleY="117423" custRadScaleRad="134892" custRadScaleInc="69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F8994-64D7-43E2-9A1C-1F34127745BD}" type="pres">
      <dgm:prSet presAssocID="{B6847249-A598-46D6-A8CB-3F235EA3E5FB}" presName="parTrans" presStyleLbl="sibTrans2D1" presStyleIdx="4" presStyleCnt="5" custAng="355694" custScaleX="143286" custScaleY="91744" custLinFactNeighborX="-6715" custLinFactNeighborY="-11035"/>
      <dgm:spPr/>
      <dgm:t>
        <a:bodyPr/>
        <a:lstStyle/>
        <a:p>
          <a:endParaRPr lang="ru-RU"/>
        </a:p>
      </dgm:t>
    </dgm:pt>
    <dgm:pt modelId="{D75350FE-3AFE-440D-9D78-C2E0FDA4079B}" type="pres">
      <dgm:prSet presAssocID="{B6847249-A598-46D6-A8CB-3F235EA3E5F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B7EB5872-3F96-48BC-9917-F8DE81858F1D}" type="pres">
      <dgm:prSet presAssocID="{607F64DC-2578-41CB-B1B0-78D263B52065}" presName="node" presStyleLbl="node1" presStyleIdx="4" presStyleCnt="5" custScaleX="164670" custScaleY="133057" custRadScaleRad="138126" custRadScaleInc="26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49281E-195F-43FA-B098-4B7D85306CD1}" type="presOf" srcId="{648BE7B2-E974-4708-86F3-1B4472E7F2B6}" destId="{9BA88CE9-B80D-450E-A381-E1AD54E0B083}" srcOrd="1" destOrd="0" presId="urn:microsoft.com/office/officeart/2005/8/layout/radial5"/>
    <dgm:cxn modelId="{0B418C2C-F0D3-4A51-82E3-9216B577D616}" srcId="{C5F31C4E-477E-4138-9129-005ABB44DD06}" destId="{1F1E99BE-2A4E-4500-9CC1-41B98E0FB08C}" srcOrd="3" destOrd="0" parTransId="{055459FB-E5E9-4878-9F0A-D4A5AC728550}" sibTransId="{98E400C9-AB46-4C70-B751-3E47342E3F85}"/>
    <dgm:cxn modelId="{15CC9504-8C3C-41DC-9D2F-DD6203738F07}" type="presOf" srcId="{74A199D9-A4B2-42F2-A94F-72146EB41379}" destId="{233A390E-338F-4658-AD46-79BFA3C37BCB}" srcOrd="0" destOrd="0" presId="urn:microsoft.com/office/officeart/2005/8/layout/radial5"/>
    <dgm:cxn modelId="{02CA6558-7DB9-4371-BC2E-0FF079C680C0}" type="presOf" srcId="{B6847249-A598-46D6-A8CB-3F235EA3E5FB}" destId="{312F8994-64D7-43E2-9A1C-1F34127745BD}" srcOrd="0" destOrd="0" presId="urn:microsoft.com/office/officeart/2005/8/layout/radial5"/>
    <dgm:cxn modelId="{EAA62DFE-FD6E-4D9C-9AEF-36C6326321BC}" type="presOf" srcId="{A69A1FEC-3FAF-4661-9269-931BC8AA9309}" destId="{4F95705E-6031-4118-823B-F8121276C889}" srcOrd="0" destOrd="0" presId="urn:microsoft.com/office/officeart/2005/8/layout/radial5"/>
    <dgm:cxn modelId="{0C6FE5D2-AF82-4F4A-8E81-94693029B07E}" srcId="{C5F31C4E-477E-4138-9129-005ABB44DD06}" destId="{BA97DF19-2EB6-42E6-81EF-F6F72803B99C}" srcOrd="1" destOrd="0" parTransId="{0584D02F-EBC2-4B7B-AA5E-89404C3DC390}" sibTransId="{CFF6EA19-9746-4231-95D0-6D81C183704F}"/>
    <dgm:cxn modelId="{E45B6030-7C1F-4331-8D1D-01BB9CF01097}" type="presOf" srcId="{648BE7B2-E974-4708-86F3-1B4472E7F2B6}" destId="{72E877DE-FE68-436D-A0A8-35BAD786FEED}" srcOrd="0" destOrd="0" presId="urn:microsoft.com/office/officeart/2005/8/layout/radial5"/>
    <dgm:cxn modelId="{F820E14B-BCE5-4DDD-83A3-FA5DF15619F9}" type="presOf" srcId="{055459FB-E5E9-4878-9F0A-D4A5AC728550}" destId="{A15B28AD-82BA-4132-8637-EDD908F55E18}" srcOrd="0" destOrd="0" presId="urn:microsoft.com/office/officeart/2005/8/layout/radial5"/>
    <dgm:cxn modelId="{9DEB0175-B4E1-49E8-BFB4-242C08B32F26}" type="presOf" srcId="{0584D02F-EBC2-4B7B-AA5E-89404C3DC390}" destId="{C91F9671-751E-42E1-8D8D-5A0894DDC12F}" srcOrd="1" destOrd="0" presId="urn:microsoft.com/office/officeart/2005/8/layout/radial5"/>
    <dgm:cxn modelId="{DFB3ADED-E892-4B0B-A62E-4E987AEA4CDF}" type="presOf" srcId="{C5F31C4E-477E-4138-9129-005ABB44DD06}" destId="{95922F9B-CB66-4732-B582-AF310AFF5858}" srcOrd="0" destOrd="0" presId="urn:microsoft.com/office/officeart/2005/8/layout/radial5"/>
    <dgm:cxn modelId="{6FAFBBC7-B2F4-4292-BD61-347384D39E67}" srcId="{C5F31C4E-477E-4138-9129-005ABB44DD06}" destId="{A69A1FEC-3FAF-4661-9269-931BC8AA9309}" srcOrd="2" destOrd="0" parTransId="{648BE7B2-E974-4708-86F3-1B4472E7F2B6}" sibTransId="{81A17D30-DD55-44AA-8CDF-243A97F4A6D6}"/>
    <dgm:cxn modelId="{DB9DE778-42AB-40B2-BE39-470C68BD2058}" type="presOf" srcId="{62E13D41-C926-4C09-950F-3AD0AEBDF5F8}" destId="{4874539A-3C06-4373-B26B-8F58E52172AC}" srcOrd="0" destOrd="0" presId="urn:microsoft.com/office/officeart/2005/8/layout/radial5"/>
    <dgm:cxn modelId="{D0A3F24E-3115-4088-AA4D-30C447E00FDC}" type="presOf" srcId="{BA97DF19-2EB6-42E6-81EF-F6F72803B99C}" destId="{B6A404E0-B2CB-4B71-89F3-A578C3B30DAB}" srcOrd="0" destOrd="0" presId="urn:microsoft.com/office/officeart/2005/8/layout/radial5"/>
    <dgm:cxn modelId="{DD3E7EB8-A899-40C4-AE02-D67E18185843}" srcId="{C5F31C4E-477E-4138-9129-005ABB44DD06}" destId="{607F64DC-2578-41CB-B1B0-78D263B52065}" srcOrd="4" destOrd="0" parTransId="{B6847249-A598-46D6-A8CB-3F235EA3E5FB}" sibTransId="{51BCF925-BCBB-4200-A41A-1A4FF7F86B8F}"/>
    <dgm:cxn modelId="{70FAF6FF-D83E-40EF-87EC-552027B848F1}" type="presOf" srcId="{933D8323-FC95-4A6E-B1F2-5B32F4613750}" destId="{07EBF177-25D5-4B02-B736-E75F8DDEBE80}" srcOrd="0" destOrd="0" presId="urn:microsoft.com/office/officeart/2005/8/layout/radial5"/>
    <dgm:cxn modelId="{8D55C7EF-6795-4DF8-9F6D-E511E9D0F2A5}" type="presOf" srcId="{055459FB-E5E9-4878-9F0A-D4A5AC728550}" destId="{7C3854E1-3BD7-42E6-801F-E851017C1521}" srcOrd="1" destOrd="0" presId="urn:microsoft.com/office/officeart/2005/8/layout/radial5"/>
    <dgm:cxn modelId="{F5A18FBA-8006-4CFF-9A73-4CB096220115}" srcId="{62E13D41-C926-4C09-950F-3AD0AEBDF5F8}" destId="{C5F31C4E-477E-4138-9129-005ABB44DD06}" srcOrd="0" destOrd="0" parTransId="{FFAADB79-39B5-4D4A-B9E2-5DEC33592722}" sibTransId="{EA7B04B2-1F39-427C-93AB-3C0B64713E47}"/>
    <dgm:cxn modelId="{D813061B-3EFF-4A99-9EE5-6DB66667A3C5}" type="presOf" srcId="{1F1E99BE-2A4E-4500-9CC1-41B98E0FB08C}" destId="{F081F9AB-13CA-4998-A0C4-7D7C888779F2}" srcOrd="0" destOrd="0" presId="urn:microsoft.com/office/officeart/2005/8/layout/radial5"/>
    <dgm:cxn modelId="{56EFE9E0-E4FB-426B-8828-5F7D8FF95F70}" srcId="{C5F31C4E-477E-4138-9129-005ABB44DD06}" destId="{933D8323-FC95-4A6E-B1F2-5B32F4613750}" srcOrd="0" destOrd="0" parTransId="{74A199D9-A4B2-42F2-A94F-72146EB41379}" sibTransId="{8589C71B-E6FB-4F6F-A777-6E5D688B3A60}"/>
    <dgm:cxn modelId="{2B6B7F04-82CE-4F2C-9E82-0E0E6CAF42A8}" type="presOf" srcId="{0584D02F-EBC2-4B7B-AA5E-89404C3DC390}" destId="{A9BC01C6-18DF-4B4A-AB94-563D54E836B0}" srcOrd="0" destOrd="0" presId="urn:microsoft.com/office/officeart/2005/8/layout/radial5"/>
    <dgm:cxn modelId="{240A50A0-A1C4-49F6-8657-9E4BCEE873CD}" type="presOf" srcId="{B6847249-A598-46D6-A8CB-3F235EA3E5FB}" destId="{D75350FE-3AFE-440D-9D78-C2E0FDA4079B}" srcOrd="1" destOrd="0" presId="urn:microsoft.com/office/officeart/2005/8/layout/radial5"/>
    <dgm:cxn modelId="{7A970BDA-BF7D-4838-A80E-51CE0C29871E}" type="presOf" srcId="{74A199D9-A4B2-42F2-A94F-72146EB41379}" destId="{6E61907A-C427-473C-B317-D217D258A65B}" srcOrd="1" destOrd="0" presId="urn:microsoft.com/office/officeart/2005/8/layout/radial5"/>
    <dgm:cxn modelId="{DC573CAD-2BDA-4005-A45A-B9BE8F23729A}" type="presOf" srcId="{607F64DC-2578-41CB-B1B0-78D263B52065}" destId="{B7EB5872-3F96-48BC-9917-F8DE81858F1D}" srcOrd="0" destOrd="0" presId="urn:microsoft.com/office/officeart/2005/8/layout/radial5"/>
    <dgm:cxn modelId="{28F93E4A-4A73-41AD-A11E-C4645C0B5126}" type="presParOf" srcId="{4874539A-3C06-4373-B26B-8F58E52172AC}" destId="{95922F9B-CB66-4732-B582-AF310AFF5858}" srcOrd="0" destOrd="0" presId="urn:microsoft.com/office/officeart/2005/8/layout/radial5"/>
    <dgm:cxn modelId="{319F7B5B-BB10-400D-9AE5-A23A8BA004E2}" type="presParOf" srcId="{4874539A-3C06-4373-B26B-8F58E52172AC}" destId="{233A390E-338F-4658-AD46-79BFA3C37BCB}" srcOrd="1" destOrd="0" presId="urn:microsoft.com/office/officeart/2005/8/layout/radial5"/>
    <dgm:cxn modelId="{93C5F11C-6F25-40D5-808C-D90275F0BD1C}" type="presParOf" srcId="{233A390E-338F-4658-AD46-79BFA3C37BCB}" destId="{6E61907A-C427-473C-B317-D217D258A65B}" srcOrd="0" destOrd="0" presId="urn:microsoft.com/office/officeart/2005/8/layout/radial5"/>
    <dgm:cxn modelId="{2DDC5B3D-9F14-4682-842F-359BDB21B68F}" type="presParOf" srcId="{4874539A-3C06-4373-B26B-8F58E52172AC}" destId="{07EBF177-25D5-4B02-B736-E75F8DDEBE80}" srcOrd="2" destOrd="0" presId="urn:microsoft.com/office/officeart/2005/8/layout/radial5"/>
    <dgm:cxn modelId="{FF06C57C-23AD-449E-9E44-E346D34F5E4E}" type="presParOf" srcId="{4874539A-3C06-4373-B26B-8F58E52172AC}" destId="{A9BC01C6-18DF-4B4A-AB94-563D54E836B0}" srcOrd="3" destOrd="0" presId="urn:microsoft.com/office/officeart/2005/8/layout/radial5"/>
    <dgm:cxn modelId="{B1D11738-7E00-466E-B1A5-2F99692B378D}" type="presParOf" srcId="{A9BC01C6-18DF-4B4A-AB94-563D54E836B0}" destId="{C91F9671-751E-42E1-8D8D-5A0894DDC12F}" srcOrd="0" destOrd="0" presId="urn:microsoft.com/office/officeart/2005/8/layout/radial5"/>
    <dgm:cxn modelId="{01C2D8DD-988C-4FB4-AC72-44E68F7B6AC7}" type="presParOf" srcId="{4874539A-3C06-4373-B26B-8F58E52172AC}" destId="{B6A404E0-B2CB-4B71-89F3-A578C3B30DAB}" srcOrd="4" destOrd="0" presId="urn:microsoft.com/office/officeart/2005/8/layout/radial5"/>
    <dgm:cxn modelId="{7BE279FB-AEFA-4ED6-A2D1-73CB2EFE1F36}" type="presParOf" srcId="{4874539A-3C06-4373-B26B-8F58E52172AC}" destId="{72E877DE-FE68-436D-A0A8-35BAD786FEED}" srcOrd="5" destOrd="0" presId="urn:microsoft.com/office/officeart/2005/8/layout/radial5"/>
    <dgm:cxn modelId="{371BC799-FFB0-4087-83F6-B1E50F4D5716}" type="presParOf" srcId="{72E877DE-FE68-436D-A0A8-35BAD786FEED}" destId="{9BA88CE9-B80D-450E-A381-E1AD54E0B083}" srcOrd="0" destOrd="0" presId="urn:microsoft.com/office/officeart/2005/8/layout/radial5"/>
    <dgm:cxn modelId="{66E28583-DD7E-4EFD-B8D2-FE385759FDA3}" type="presParOf" srcId="{4874539A-3C06-4373-B26B-8F58E52172AC}" destId="{4F95705E-6031-4118-823B-F8121276C889}" srcOrd="6" destOrd="0" presId="urn:microsoft.com/office/officeart/2005/8/layout/radial5"/>
    <dgm:cxn modelId="{51432379-7CF2-4A6F-859C-993CAA3805F3}" type="presParOf" srcId="{4874539A-3C06-4373-B26B-8F58E52172AC}" destId="{A15B28AD-82BA-4132-8637-EDD908F55E18}" srcOrd="7" destOrd="0" presId="urn:microsoft.com/office/officeart/2005/8/layout/radial5"/>
    <dgm:cxn modelId="{1B12D83C-44E0-4C27-9D77-0BC27C1B25C5}" type="presParOf" srcId="{A15B28AD-82BA-4132-8637-EDD908F55E18}" destId="{7C3854E1-3BD7-42E6-801F-E851017C1521}" srcOrd="0" destOrd="0" presId="urn:microsoft.com/office/officeart/2005/8/layout/radial5"/>
    <dgm:cxn modelId="{4589FAB3-4994-4DAD-A78E-E61B3B39A816}" type="presParOf" srcId="{4874539A-3C06-4373-B26B-8F58E52172AC}" destId="{F081F9AB-13CA-4998-A0C4-7D7C888779F2}" srcOrd="8" destOrd="0" presId="urn:microsoft.com/office/officeart/2005/8/layout/radial5"/>
    <dgm:cxn modelId="{8A18C181-A9A2-416C-B179-9610C234B15A}" type="presParOf" srcId="{4874539A-3C06-4373-B26B-8F58E52172AC}" destId="{312F8994-64D7-43E2-9A1C-1F34127745BD}" srcOrd="9" destOrd="0" presId="urn:microsoft.com/office/officeart/2005/8/layout/radial5"/>
    <dgm:cxn modelId="{F35AF069-021F-44AB-A838-D27F69DB0600}" type="presParOf" srcId="{312F8994-64D7-43E2-9A1C-1F34127745BD}" destId="{D75350FE-3AFE-440D-9D78-C2E0FDA4079B}" srcOrd="0" destOrd="0" presId="urn:microsoft.com/office/officeart/2005/8/layout/radial5"/>
    <dgm:cxn modelId="{6EB1DAFB-E80C-4D25-ABE7-0E6BE4330AC2}" type="presParOf" srcId="{4874539A-3C06-4373-B26B-8F58E52172AC}" destId="{B7EB5872-3F96-48BC-9917-F8DE81858F1D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E8766-C165-4043-B4FC-A08BCAB127D2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249C3-A37A-4881-86AA-D6B7A330C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170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249C3-A37A-4881-86AA-D6B7A330C8D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89E2C7-D5B5-4E26-875A-C9F29DA6327F}" type="slidenum">
              <a:rPr lang="ru-RU" altLang="ru-RU" smtClean="0"/>
              <a:pPr/>
              <a:t>38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F0346E-A98F-4D95-A7B4-951B036BDAB2}" type="slidenum">
              <a:rPr lang="ru-RU" altLang="ru-RU" smtClean="0"/>
              <a:pPr/>
              <a:t>39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16A83E-C755-4006-A3BD-DE4090DB39E0}" type="slidenum">
              <a:rPr lang="ru-RU" altLang="ru-RU" smtClean="0"/>
              <a:pPr/>
              <a:t>45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4F054-279B-4234-AB51-2B8F55BDC211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AE1B9-D52F-465A-A338-D69362211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4F054-279B-4234-AB51-2B8F55BDC211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AE1B9-D52F-465A-A338-D69362211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4F054-279B-4234-AB51-2B8F55BDC211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AE1B9-D52F-465A-A338-D69362211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4F054-279B-4234-AB51-2B8F55BDC211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AE1B9-D52F-465A-A338-D69362211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4F054-279B-4234-AB51-2B8F55BDC211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AE1B9-D52F-465A-A338-D69362211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4F054-279B-4234-AB51-2B8F55BDC211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AE1B9-D52F-465A-A338-D69362211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4F054-279B-4234-AB51-2B8F55BDC211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AE1B9-D52F-465A-A338-D69362211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4F054-279B-4234-AB51-2B8F55BDC211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AE1B9-D52F-465A-A338-D69362211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4F054-279B-4234-AB51-2B8F55BDC211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AE1B9-D52F-465A-A338-D69362211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4F054-279B-4234-AB51-2B8F55BDC211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AE1B9-D52F-465A-A338-D69362211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4F054-279B-4234-AB51-2B8F55BDC211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AE1B9-D52F-465A-A338-D69362211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724F054-279B-4234-AB51-2B8F55BDC211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C5AE1B9-D52F-465A-A338-D69362211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odrastu.ru/razvitie/rebenok-v-tvorcheskoj-deyatelnosti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uchmag.ru/estore/e12496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14054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«Формирование и развитие коммуникативных качеств речи у детей дошкольного возраста»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500570"/>
            <a:ext cx="7620954" cy="1643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МБДОУ№ 6 «Гвоздичка»  МО «Майкопский район»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</a:rPr>
              <a:t>старший воспитатель</a:t>
            </a:r>
            <a:r>
              <a:rPr lang="ru-RU" sz="2400" b="1" dirty="0" smtClean="0">
                <a:solidFill>
                  <a:srgbClr val="002060"/>
                </a:solidFill>
              </a:rPr>
              <a:t>:  Ачмизова Е.А.,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</a:rPr>
              <a:t>Федосеева Л.Н.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вставки в презентацию\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313" y="576264"/>
            <a:ext cx="7886700" cy="6111875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 социально – коммуникативного развития  дошкольников по ФГОС: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9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усвоение норм и ценностей, принятых в обществе, включая моральные и нравственные ценности;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общения и взаимодействия ребёнка с взрослыми и сверстниками;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-становление самостоятельности, целенаправленности и саморегуляции собственных действий;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позитивных установок к различным видам труда и творчества; формирование основ безопасного поведения в быту, социуме, природе.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вставки в презентацию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вставки в презентацию\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вставки в презентацию\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вставки в презентацию\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вставки в презентацию\i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528638" y="290514"/>
            <a:ext cx="7886700" cy="65674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Общение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одна из самых важных человеческих потребностей, основной способ жизни человека и условие его развития. Только в общении и в отношениях с другими людьми человек может почувствовать и понять самого себя, найти свое место в мире, социализироваться, стать социально ценной личностью. Коммуникация становится в современной жизни базовой для всех других видов человеческой деятельности, пронизывающей их и являющейся условием их успешной реализации.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just" eaLnBrk="1" hangingPunct="1">
              <a:buFont typeface="Arial" charset="0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Коммуникативная компетентность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«способность к эффективному решению коммуникативных задач, определяющая индивидуально-психологические особенности личности и обеспечивающая эффективность ее общения и взаимодействия с другими людьми»                      (Л.А. Петровская).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вставки в презентацию\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вставки в презентацию\1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49275"/>
            <a:ext cx="8229600" cy="5975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55650" y="2276475"/>
            <a:ext cx="1655763" cy="431800"/>
          </a:xfrm>
          <a:prstGeom prst="rect">
            <a:avLst/>
          </a:prstGeom>
          <a:solidFill>
            <a:srgbClr val="CEE1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двигательная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55650" y="2997200"/>
            <a:ext cx="3600450" cy="647700"/>
          </a:xfrm>
          <a:prstGeom prst="rect">
            <a:avLst/>
          </a:prstGeom>
          <a:solidFill>
            <a:srgbClr val="CEE1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познавательно-</a:t>
            </a:r>
          </a:p>
          <a:p>
            <a:pPr algn="ctr"/>
            <a:r>
              <a:rPr lang="ru-RU"/>
              <a:t>исследовательская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716463" y="3933825"/>
            <a:ext cx="4033837" cy="649288"/>
          </a:xfrm>
          <a:prstGeom prst="rect">
            <a:avLst/>
          </a:prstGeom>
          <a:solidFill>
            <a:srgbClr val="CEE1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чтение художественной</a:t>
            </a:r>
          </a:p>
          <a:p>
            <a:pPr algn="ctr"/>
            <a:r>
              <a:rPr lang="ru-RU"/>
              <a:t> литературы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787900" y="2276475"/>
            <a:ext cx="1655763" cy="431800"/>
          </a:xfrm>
          <a:prstGeom prst="rect">
            <a:avLst/>
          </a:prstGeom>
          <a:solidFill>
            <a:srgbClr val="CEE1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игровая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4213" y="3933825"/>
            <a:ext cx="3671887" cy="649288"/>
          </a:xfrm>
          <a:prstGeom prst="rect">
            <a:avLst/>
          </a:prstGeom>
          <a:solidFill>
            <a:srgbClr val="CEE1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музыкально-художественная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700338" y="2276475"/>
            <a:ext cx="1655762" cy="431800"/>
          </a:xfrm>
          <a:prstGeom prst="rect">
            <a:avLst/>
          </a:prstGeom>
          <a:solidFill>
            <a:srgbClr val="CEE1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продуктивная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716463" y="2997200"/>
            <a:ext cx="4103687" cy="647700"/>
          </a:xfrm>
          <a:prstGeom prst="rect">
            <a:avLst/>
          </a:prstGeom>
          <a:solidFill>
            <a:srgbClr val="CEE1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коммуникативная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7092950" y="2276475"/>
            <a:ext cx="1655763" cy="431800"/>
          </a:xfrm>
          <a:prstGeom prst="rect">
            <a:avLst/>
          </a:prstGeom>
          <a:solidFill>
            <a:srgbClr val="CEE1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трудовая</a:t>
            </a: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468313" y="620713"/>
            <a:ext cx="8280400" cy="1368425"/>
          </a:xfrm>
          <a:prstGeom prst="downArrowCallout">
            <a:avLst>
              <a:gd name="adj1" fmla="val 151276"/>
              <a:gd name="adj2" fmla="val 151276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Все виды детской деятельности сопровождаются речью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84213" y="4868863"/>
            <a:ext cx="3671887" cy="1655762"/>
          </a:xfrm>
          <a:prstGeom prst="rect">
            <a:avLst/>
          </a:prstGeom>
          <a:solidFill>
            <a:srgbClr val="3783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В общении со взрослым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ребенок научается говорить</a:t>
            </a:r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4859338" y="4868863"/>
            <a:ext cx="3671887" cy="1655762"/>
          </a:xfrm>
          <a:prstGeom prst="rect">
            <a:avLst/>
          </a:prstGeom>
          <a:solidFill>
            <a:srgbClr val="3783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Общение со сверстниками –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показатель сформированности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коммуникативной способности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250825" y="11255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250825" y="1125538"/>
            <a:ext cx="73025" cy="467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323850" y="58054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8748713" y="105251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8532813" y="58769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V="1">
            <a:off x="8893175" y="1052513"/>
            <a:ext cx="0" cy="4824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4356100" y="573405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Речевое </a:t>
            </a:r>
            <a:r>
              <a:rPr lang="ru-RU" sz="31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</a:t>
            </a:r>
            <a:b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дошкольном возрасте осуществляется в </a:t>
            </a:r>
            <a:r>
              <a:rPr lang="ru-RU" sz="31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разных видах деятельности</a:t>
            </a:r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31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1857364"/>
          <a:ext cx="7791474" cy="4391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20713"/>
            <a:ext cx="8229600" cy="5761037"/>
          </a:xfrm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		</a:t>
            </a:r>
            <a:r>
              <a:rPr lang="ru-RU" sz="2000" b="1" dirty="0">
                <a:solidFill>
                  <a:srgbClr val="990000"/>
                </a:solidFill>
              </a:rPr>
              <a:t>Ведущими формами педагогического взаимодействия должны стать ситуации образовательного характера и ситуации  общения.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/>
              <a:t>Разговоры с детьми в процессе выполнения режимных моментов;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/>
              <a:t>Беседы о прочитанной книжке;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/>
              <a:t>Беседы при рассматривании иллюстрации;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/>
              <a:t>Обыгрывание игрушки;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/>
              <a:t>Общение в ходе  наблюдения за явлениями природы в группе и на прогулке.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		</a:t>
            </a:r>
            <a:r>
              <a:rPr lang="ru-RU" sz="2000" dirty="0">
                <a:solidFill>
                  <a:srgbClr val="990000"/>
                </a:solidFill>
              </a:rPr>
              <a:t>Эти формы не только основные, но и единственные для развития речи детей младшего и среднего возраста.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rgbClr val="990000"/>
                </a:solidFill>
              </a:rPr>
              <a:t>		</a:t>
            </a:r>
            <a:r>
              <a:rPr lang="ru-RU" sz="2000" dirty="0"/>
              <a:t>Пример игровых образовательных ситуаций («Учимся быть вежливыми», «Что рассказала книжка», «К кукле пришли гости»).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		К практическим ситуациям можно отнести рассматривание картины, предмета, чтение литературного текста, разучивание стихотворения и т.д. с использованием игрового персонажа, включая детей в игровой сюжет (А. </a:t>
            </a:r>
            <a:r>
              <a:rPr lang="ru-RU" sz="2000" dirty="0" err="1"/>
              <a:t>Барто</a:t>
            </a:r>
            <a:r>
              <a:rPr lang="ru-RU" sz="2000" dirty="0"/>
              <a:t> «Лошадка»).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>
          <a:xfrm>
            <a:off x="645319" y="242889"/>
            <a:ext cx="7886700" cy="6313487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 выделяет 5 направлений развития и образования детей: </a:t>
            </a:r>
          </a:p>
          <a:p>
            <a:pPr algn="ctr" eaLnBrk="1" hangingPunct="1">
              <a:buFont typeface="Arial" charset="0"/>
              <a:buNone/>
            </a:pP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1.социально коммуникативное развитие; </a:t>
            </a:r>
          </a:p>
          <a:p>
            <a:pPr eaLnBrk="1" hangingPunct="1">
              <a:buFont typeface="Arial" charset="0"/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2.познавательное развитие; </a:t>
            </a:r>
          </a:p>
          <a:p>
            <a:pPr eaLnBrk="1" hangingPunct="1">
              <a:buFont typeface="Arial" charset="0"/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3.речевое развитие; </a:t>
            </a:r>
          </a:p>
          <a:p>
            <a:pPr eaLnBrk="1" hangingPunct="1">
              <a:buFont typeface="Arial" charset="0"/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4.художественно эстетическое развитие; </a:t>
            </a:r>
          </a:p>
          <a:p>
            <a:pPr eaLnBrk="1" hangingPunct="1">
              <a:buFont typeface="Arial" charset="0"/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5.физическое развитие. 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Как развивать творческие начала ребенка?"/>
              </a:rPr>
              <a:t>развитие творческой личности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71612"/>
            <a:ext cx="7498080" cy="46767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Одним из лучших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tooltip="Как развивать творческие начала ребенка?"/>
              </a:rPr>
              <a:t>средств развития творческой личности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дошкольников является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коммуникативно-речевая деятельность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Она способствует эстетическому воспитанию детей, развивает умение видеть, слышать, понимать красоту слова, действия, приобщает их к творчеству.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знаний по коммуникативно — речевому развитию проводят в соответствии с требованиями программы развития ребенка дошкольного возраста.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коммуникативно-речевой деятельности дети узнают о жанровых, композиционных, языковых особенностях литературных и фольклорных произведений; обогащается коммуникативно речевой опыт детей, развивается связная речь, обогащается и уточняется словарь ребенка — в процессе усвоения и воспроизведения текстов.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Работа с детьми, конечно, наиболее распространенная и важная состоит из нескольких составляющих. Но плодотворной для ребенка она может быть только в том случае, если в ней принимают активное участие взрослые люди с которыми ребенок общается каждый день, которые являются для него примером, образцом подражания.</a:t>
            </a:r>
          </a:p>
          <a:p>
            <a:r>
              <a:rPr lang="ru-RU" dirty="0" smtClean="0"/>
              <a:t>Совместное творчество и коммуникативно-речевая деятельность детей и взрослых по художественной деятельности, музыки, танцев помогает решению многих вопросов; преодоление трудностей в общении, усвоения опыта взрослых, естественно и непринужденно действовать в различных ситуациях, содействие самореализации каждого и взаимообогащению всех. Поэтому необходимо, чтобы и взрослые были творчески направлены, компетентные в сфере культуры, искусства музыкального, театрального, литературного, изобразительного.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72666" y="339725"/>
            <a:ext cx="837128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>
              <a:tabLst>
                <a:tab pos="2286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педагогов по обеспечению необходимых условий для социально-коммуникативного развития детей включает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80975">
              <a:tabLst>
                <a:tab pos="228600" algn="l"/>
              </a:tabLst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eaLnBrk="0" hangingPunct="0">
              <a:buFontTx/>
              <a:buChar char="•"/>
              <a:tabLst>
                <a:tab pos="228600" algn="l"/>
              </a:tabLst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предметно-пространственной среды;</a:t>
            </a:r>
          </a:p>
          <a:p>
            <a:pPr indent="180975" eaLnBrk="0" hangingPunct="0">
              <a:buFontTx/>
              <a:buChar char="•"/>
              <a:tabLst>
                <a:tab pos="228600" algn="l"/>
              </a:tabLst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детей ситуаций коммуникативной успешности;</a:t>
            </a:r>
          </a:p>
          <a:p>
            <a:pPr indent="180975" eaLnBrk="0" hangingPunct="0">
              <a:buFontTx/>
              <a:buChar char="•"/>
              <a:tabLst>
                <a:tab pos="228600" algn="l"/>
              </a:tabLst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стимулирование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коммуникативной деятельности детей, в том числе с использованием проблемных ситуаций;</a:t>
            </a:r>
          </a:p>
          <a:p>
            <a:pPr indent="180975" eaLnBrk="0" hangingPunct="0">
              <a:buFontTx/>
              <a:buChar char="•"/>
              <a:tabLst>
                <a:tab pos="228600" algn="l"/>
              </a:tabLst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устранение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детей коммуникативных трудностей в сотрудничестве с педагогом-психологом и при поддержке родителей;</a:t>
            </a:r>
          </a:p>
          <a:p>
            <a:pPr indent="180975" eaLnBrk="0" hangingPunct="0">
              <a:buFontTx/>
              <a:buChar char="•"/>
              <a:tabLst>
                <a:tab pos="228600" algn="l"/>
              </a:tabLst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мотивирование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ребенка к выражению своих мыслей, чувств, эмоций, характерных черт персонажей при помощи вербальных и невербальных средств общения;</a:t>
            </a:r>
          </a:p>
          <a:p>
            <a:pPr indent="180975" eaLnBrk="0" hangingPunct="0">
              <a:buFontTx/>
              <a:buChar char="•"/>
              <a:tabLst>
                <a:tab pos="2286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беспечение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баланса между образовательной деятельностью под руководством педагога и самостоятельной деятельностью детей;</a:t>
            </a:r>
          </a:p>
          <a:p>
            <a:pPr indent="180975" eaLnBrk="0" hangingPunct="0">
              <a:buFontTx/>
              <a:buChar char="•"/>
              <a:tabLst>
                <a:tab pos="228600" algn="l"/>
              </a:tabLst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моделирование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игровых ситуаций, мотивирующих дошкольника к общению с взрослыми и сверстниками.</a:t>
            </a:r>
          </a:p>
          <a:p>
            <a:pPr indent="180975" eaLnBrk="0" hangingPunct="0">
              <a:tabLst>
                <a:tab pos="228600" algn="l"/>
              </a:tabLst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15504" y="0"/>
            <a:ext cx="8788003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детской деятельности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80975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дает ребенку почувствовать себя равноправным членом общества. В игре у ребенка появляется уверенность в собственных силах, в способности получать реальный результат.</a:t>
            </a:r>
          </a:p>
          <a:p>
            <a:pPr indent="180975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дает возможность ребенку самостоятельно находить решение, подтверждение или опровержение собственных представлений.</a:t>
            </a:r>
          </a:p>
          <a:p>
            <a:pPr indent="180975" eaLnBrk="0" hangingPunct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позволяет ребенку с помощью элементарного труда в процессе создания продуктов детского творчества на основе воображения и фантазии «вжиться» в мир взрослых, познать его и принять в нем участие.</a:t>
            </a:r>
          </a:p>
          <a:p>
            <a:pPr indent="180975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Предметная деятельность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удовлетворяет познавательные интересы ребенка в определенный период, помогает ориентировать в окружающем мире.</a:t>
            </a:r>
          </a:p>
          <a:p>
            <a:pPr indent="180975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Познавательная  деятельность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обогащает опыт ребенка, стимулирует развитие познавательных интересов, рождает и закрепляет социальные чувства.</a:t>
            </a:r>
          </a:p>
          <a:p>
            <a:pPr indent="180975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Коммуникативная деятельность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(общение) объединяет взрослого и ребенка, удовлетворяет разнообразные потребности ребенка в эмоциональной близости с взрослым, в его поддержке и оценке.</a:t>
            </a:r>
          </a:p>
          <a:p>
            <a:pPr indent="180975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Конструктивная деятельность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дает возможность сформировать сложные мыслительные действия, творческое воображение, механизмы управления собственным поведением.</a:t>
            </a:r>
          </a:p>
          <a:p>
            <a:pPr indent="180975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активизирует самостоятельную деятельность ребенка, обеспечивает объединение и интеграцию разных видов деятельности.</a:t>
            </a:r>
          </a:p>
          <a:p>
            <a:pPr indent="180975" eaLnBrk="0" hangingPunct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64357" y="941388"/>
          <a:ext cx="8360569" cy="5393690"/>
        </p:xfrm>
        <a:graphic>
          <a:graphicData uri="http://schemas.openxmlformats.org/drawingml/2006/table">
            <a:tbl>
              <a:tblPr/>
              <a:tblGrid>
                <a:gridCol w="3146822"/>
                <a:gridCol w="5213747"/>
              </a:tblGrid>
              <a:tr h="2667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организации деятельности детей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Групповые ,подгрупповые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Индивидуальные, подгрупповые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деятельность в режиме дня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деятельность детей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2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интегрированные занятия;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игровые ситуации, игры с правилами (дидактические (словесные, настольно-печатные), подвижные, народные), творческие игры (сюжетные, сюжетно-ролевые, театрализованные, конструктивные);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беседы, речевые ситуации, составление рассказов и сказок, творческие пересказы, отгадывание загадок, ситуативные разговоры, ситуации морального выбора, речевые тренинги, совместные с взрослыми проекты и др.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11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индивидуальные и совместные творческие (сюжетно-ролевые, театрализованные, режиссерские) игры; все виды самостоятельной деятельности, предполагающие общение со сверстниками; выполнение самостоятельных трудовых операций в природе, хозяйственно-бытовой труд; самостоятельная деятельность в уголках уединения,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зонированных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сюжетных уголках, уголке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ряжения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театральном уголке,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автогородке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11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самостоятельное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декламирование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детьми коротких стихотворений, рассказывание сказок и историй, рассматривание книг и журналов; изготовление поделок, конструирование, раскрашивание; развивающие настольно-печатные игры, автодидактические игры (пазлы, рамки-вкладыши, парные картинки); простейшие опыты и эксперименты; самостоятельная деятельность в сенсорном уголке, уголке книги, экологическом уголке, уголке песка и воды, детской лаборатории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0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31115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образовательной деятельности по социально-коммуникативному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развитию дошкольников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A99AB1-18DC-413B-A8DD-B7C33528FB32}" type="datetime1">
              <a:rPr lang="ru-RU" smtClean="0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3B0D5E-93FC-4FD0-9EC1-1F66E8727E7B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9221" name="Заголовок 1"/>
          <p:cNvSpPr txBox="1">
            <a:spLocks/>
          </p:cNvSpPr>
          <p:nvPr/>
        </p:nvSpPr>
        <p:spPr bwMode="auto">
          <a:xfrm>
            <a:off x="1042988" y="765175"/>
            <a:ext cx="752157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400" b="1">
                <a:solidFill>
                  <a:srgbClr val="2115B7"/>
                </a:solidFill>
                <a:latin typeface="Times New Roman" pitchFamily="16" charset="0"/>
                <a:cs typeface="Times New Roman" pitchFamily="16" charset="0"/>
              </a:rPr>
              <a:t>Рекомендуемые  инновационные  формы работы</a:t>
            </a:r>
            <a:r>
              <a:rPr lang="ru-RU" altLang="ru-RU" sz="4400">
                <a:solidFill>
                  <a:srgbClr val="2115B7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4400" b="1">
                <a:solidFill>
                  <a:srgbClr val="2115B7"/>
                </a:solidFill>
                <a:latin typeface="Times New Roman" pitchFamily="16" charset="0"/>
                <a:cs typeface="Times New Roman" pitchFamily="16" charset="0"/>
              </a:rPr>
              <a:t>с детьми  по  «Социально-коммуникативному  развитию»</a:t>
            </a:r>
            <a:r>
              <a:rPr lang="ru-RU" altLang="ru-RU" sz="4400">
                <a:solidFill>
                  <a:srgbClr val="2115B7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4400" b="1">
                <a:solidFill>
                  <a:srgbClr val="2115B7"/>
                </a:solidFill>
                <a:latin typeface="Times New Roman" pitchFamily="16" charset="0"/>
                <a:cs typeface="Times New Roman" pitchFamily="16" charset="0"/>
              </a:rPr>
              <a:t>по ФГОС:</a:t>
            </a:r>
            <a:r>
              <a:rPr lang="ru-RU" altLang="ru-RU" sz="4400">
                <a:latin typeface="Calibri" pitchFamily="32" charset="0"/>
              </a:rPr>
              <a:t/>
            </a:r>
            <a:br>
              <a:rPr lang="ru-RU" altLang="ru-RU" sz="4400">
                <a:latin typeface="Calibri" pitchFamily="32" charset="0"/>
              </a:rPr>
            </a:br>
            <a:endParaRPr lang="ru-RU" altLang="ru-RU" sz="4400">
              <a:latin typeface="Calibri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23188FB-D3A7-4A5F-B832-35AEF9C29EF0}" type="datetime1">
              <a:rPr lang="ru-RU" smtClean="0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0211EF-3863-4025-8D0F-8BB5118A65E6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0245" name="Заголовок 1"/>
          <p:cNvSpPr txBox="1">
            <a:spLocks/>
          </p:cNvSpPr>
          <p:nvPr/>
        </p:nvSpPr>
        <p:spPr bwMode="auto">
          <a:xfrm>
            <a:off x="811213" y="561975"/>
            <a:ext cx="7521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000" b="1">
                <a:solidFill>
                  <a:srgbClr val="2115B7"/>
                </a:solidFill>
                <a:latin typeface="Times New Roman" pitchFamily="16" charset="0"/>
                <a:cs typeface="Times New Roman" pitchFamily="16" charset="0"/>
              </a:rPr>
              <a:t>Младший дошкольный возраст </a:t>
            </a:r>
            <a:r>
              <a:rPr lang="ru-RU" altLang="ru-RU" sz="4400">
                <a:latin typeface="Calibri" pitchFamily="32" charset="0"/>
              </a:rPr>
              <a:t/>
            </a:r>
            <a:br>
              <a:rPr lang="ru-RU" altLang="ru-RU" sz="4400">
                <a:latin typeface="Calibri" pitchFamily="32" charset="0"/>
              </a:rPr>
            </a:br>
            <a:endParaRPr lang="ru-RU" altLang="ru-RU" sz="4400">
              <a:latin typeface="Calibri" pitchFamily="32" charset="0"/>
            </a:endParaRPr>
          </a:p>
        </p:txBody>
      </p:sp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611188" y="1341438"/>
            <a:ext cx="799306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altLang="ru-RU" sz="26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Вариативная организация игр-экспериментов и игр-путешествий предметного характера с детьми как основных методов воспитания;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altLang="ru-RU" sz="26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Организация сюжетных игр;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altLang="ru-RU" sz="26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Организация моментов радости, связанных с культурно-гигиеническими навыками и навыками ЗОЖ;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altLang="ru-RU" sz="26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Простейшие поисковые и проблемные ситуации;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altLang="ru-RU" sz="26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Игры с моделированием;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altLang="ru-RU" sz="26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Литература и игра (чтение);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23188FB-D3A7-4A5F-B832-35AEF9C29EF0}" type="datetime1">
              <a:rPr lang="ru-RU" smtClean="0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7D7006-D366-4B4B-A8AF-E6775CE79D0F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822325" y="1341438"/>
            <a:ext cx="75215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6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Организация сюжетно-ролевых игр;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6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Вариативная организация игровых проблемных ситуаций, игровых поисковых ситуаций, усложняющихся игр-экспериментирований и игр-путешествий, игр-этюдов.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6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Введение в процесс воспитания простейших ситуационных задач.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6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Беседы и совместная познавательная деятельность воспитателя и детей с элементами </a:t>
            </a:r>
            <a:r>
              <a:rPr lang="ru-RU" altLang="ru-RU" sz="2600">
                <a:latin typeface="Times New Roman" pitchFamily="16" charset="0"/>
                <a:cs typeface="Times New Roman" pitchFamily="16" charset="0"/>
              </a:rPr>
              <a:t>игры.</a:t>
            </a:r>
          </a:p>
        </p:txBody>
      </p:sp>
      <p:sp>
        <p:nvSpPr>
          <p:cNvPr id="11270" name="Заголовок 1"/>
          <p:cNvSpPr txBox="1">
            <a:spLocks/>
          </p:cNvSpPr>
          <p:nvPr/>
        </p:nvSpPr>
        <p:spPr bwMode="auto">
          <a:xfrm>
            <a:off x="822325" y="476250"/>
            <a:ext cx="7521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000" b="1">
                <a:solidFill>
                  <a:srgbClr val="2115B7"/>
                </a:solidFill>
                <a:latin typeface="Times New Roman" pitchFamily="16" charset="0"/>
                <a:cs typeface="Times New Roman" pitchFamily="16" charset="0"/>
              </a:rPr>
              <a:t>Средний  дошкольный возраст </a:t>
            </a:r>
            <a:r>
              <a:rPr lang="ru-RU" altLang="ru-RU" sz="4000">
                <a:solidFill>
                  <a:srgbClr val="2115B7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4000">
                <a:solidFill>
                  <a:srgbClr val="2115B7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4000">
              <a:solidFill>
                <a:srgbClr val="2115B7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2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23188FB-D3A7-4A5F-B832-35AEF9C29EF0}" type="datetime1">
              <a:rPr lang="ru-RU" smtClean="0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53CEB1-0FAB-4DFD-8EDA-3F27EEA37E5F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71550" y="1268413"/>
            <a:ext cx="7521575" cy="41290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Ситуационные задачи, их широкая вариативность.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метода проектов.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метода коллекционирования.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театрализованной деятельности.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литературно-игровых форм (сочинение с детьми загадок, стихотворные игры, сочинение с детьми лимериков (форма коротких стихов)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детей.</a:t>
            </a:r>
          </a:p>
          <a:p>
            <a:pPr>
              <a:defRPr/>
            </a:pPr>
            <a:endParaRPr lang="ru-RU" sz="2800" dirty="0"/>
          </a:p>
        </p:txBody>
      </p:sp>
      <p:sp>
        <p:nvSpPr>
          <p:cNvPr id="12294" name="Заголовок 1"/>
          <p:cNvSpPr txBox="1">
            <a:spLocks/>
          </p:cNvSpPr>
          <p:nvPr/>
        </p:nvSpPr>
        <p:spPr bwMode="auto">
          <a:xfrm>
            <a:off x="822325" y="365125"/>
            <a:ext cx="7521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000" b="1">
                <a:solidFill>
                  <a:srgbClr val="2115B7"/>
                </a:solidFill>
                <a:latin typeface="Times New Roman" pitchFamily="16" charset="0"/>
                <a:cs typeface="Times New Roman" pitchFamily="16" charset="0"/>
              </a:rPr>
              <a:t>Старший дошкольный возраст </a:t>
            </a:r>
            <a:r>
              <a:rPr lang="ru-RU" altLang="ru-RU" sz="4400">
                <a:latin typeface="Calibri" pitchFamily="32" charset="0"/>
              </a:rPr>
              <a:t/>
            </a:r>
            <a:br>
              <a:rPr lang="ru-RU" altLang="ru-RU" sz="4400">
                <a:latin typeface="Calibri" pitchFamily="32" charset="0"/>
              </a:rPr>
            </a:br>
            <a:endParaRPr lang="ru-RU" altLang="ru-RU" sz="4400">
              <a:latin typeface="Calibri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2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E50FA-D6AD-4D8C-8C71-FCCD51B76BDD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14341" name="Заголовок 1"/>
          <p:cNvSpPr txBox="1">
            <a:spLocks/>
          </p:cNvSpPr>
          <p:nvPr/>
        </p:nvSpPr>
        <p:spPr bwMode="auto">
          <a:xfrm>
            <a:off x="449263" y="223838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000" b="1">
                <a:solidFill>
                  <a:srgbClr val="2115B7"/>
                </a:solidFill>
                <a:latin typeface="Times New Roman" pitchFamily="16" charset="0"/>
                <a:cs typeface="Times New Roman" pitchFamily="16" charset="0"/>
              </a:rPr>
              <a:t>Инновационные  формы  работы  с  родителями:</a:t>
            </a:r>
            <a:br>
              <a:rPr lang="ru-RU" altLang="ru-RU" sz="4000" b="1">
                <a:solidFill>
                  <a:srgbClr val="2115B7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4000" b="1">
              <a:solidFill>
                <a:srgbClr val="2115B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39750" y="1358900"/>
            <a:ext cx="81470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0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Совместные образовательные проекты, а также семейные и межсемейные;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0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Вечера вопросов и ответов;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0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Родительские гостиные;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0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Тренинги по запросам родителей;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0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Клубы по интересам;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0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Родительские конференции;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0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Совместное творчество родителей, детей и педагогов;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0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Творческие выставки и фотовыставки;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0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Тематические вечера и викторины;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0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Совместные досуги;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0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Видеоинтервью и мультимедийные презентации;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0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Выпуск семейных газет и книжек-малышек;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00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Совместное создание мини-музеев.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реализации </a:t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области </a:t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84213" y="908050"/>
            <a:ext cx="8229600" cy="47148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2400" b="1" smtClean="0">
                <a:solidFill>
                  <a:srgbClr val="2115B7"/>
                </a:solidFill>
                <a:latin typeface="Times New Roman" pitchFamily="16" charset="0"/>
                <a:cs typeface="Times New Roman" pitchFamily="16" charset="0"/>
              </a:rPr>
              <a:t>Важной инновационной формой работы по социально – коммуникативному развитию являются информационно – коммуникационные технологии: </a:t>
            </a:r>
            <a:br>
              <a:rPr lang="ru-RU" altLang="ru-RU" sz="2400" b="1" smtClean="0">
                <a:solidFill>
                  <a:srgbClr val="2115B7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z="2000" b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1. Показать информацию на экране в игровой форме, что вызывает у детей огромный интерес, так как это отвечает основному виду деятельности дошкольника – игре.</a:t>
            </a:r>
            <a:br>
              <a:rPr lang="ru-RU" altLang="ru-RU" sz="2000" b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2. В доступной форме, ярко, образно, преподнести дошкольникам материал, что соответствует наглядно – образному мышлению детей дошкольного возраста.</a:t>
            </a:r>
            <a:br>
              <a:rPr lang="ru-RU" altLang="ru-RU" sz="2000" b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3. Привлечь внимание детей движением, звуком, мультипликацией.</a:t>
            </a:r>
            <a:br>
              <a:rPr lang="ru-RU" altLang="ru-RU" sz="2000" b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4. Способствовать развитию у дошкольников исследовательских способностей, познавательной активности, навыков и талантов.</a:t>
            </a:r>
            <a:br>
              <a:rPr lang="ru-RU" altLang="ru-RU" sz="2000" b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5. Поощрять детей при решении проблемных задач и преодолении трудностей.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048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CDD85D-F471-42F8-A44D-71F808ADE2DB}" type="slidenum">
              <a:rPr lang="ru-RU" altLang="ru-RU"/>
              <a:pPr/>
              <a:t>30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2F9D015-AE00-466D-A0C5-8AA10629A21C}" type="datetime1">
              <a:rPr lang="ru-RU" smtClean="0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2150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DAC50-ECAF-4141-9EAA-D42C70AE73FF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71538" y="404813"/>
            <a:ext cx="7615262" cy="40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28600" algn="just">
              <a:lnSpc>
                <a:spcPct val="980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Задача современного дошкольного образовательного учреждения состоит в том, чтобы из его стен вышли воспитанники не только с определённым запасом знаний, умений и навыков, но и люди самостоятельные, обладающие определённым набором нравственных качеств, необходимых для дальнейшей жизни, усвоения общественных, этических норм поведения. </a:t>
            </a:r>
            <a:endParaRPr lang="ru-RU" altLang="ru-RU" sz="2000" b="1" dirty="0" smtClean="0">
              <a:solidFill>
                <a:srgbClr val="002060"/>
              </a:solidFill>
              <a:latin typeface="Times New Roman" pitchFamily="16" charset="0"/>
              <a:cs typeface="Times New Roman" pitchFamily="16" charset="0"/>
            </a:endParaRPr>
          </a:p>
          <a:p>
            <a:pPr indent="228600" algn="just">
              <a:lnSpc>
                <a:spcPct val="98000"/>
              </a:lnSpc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Важно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формировать у дошкольников умение строить взаимоотношения с окружающими на основе сотрудничества и взаимопонимания, обеспечить общее психическое развитие, формировать предпосылки учебной деятельности и качеств, необходимых для социальной адаптации, в том числе к школе, и успешного обучения.</a:t>
            </a:r>
            <a:endParaRPr lang="ru-RU" altLang="ru-RU" sz="2000" dirty="0">
              <a:solidFill>
                <a:srgbClr val="00206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3A4EC-C98E-4478-AD02-F1361160932C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642910" y="785794"/>
          <a:ext cx="807249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5818187"/>
          </a:xfrm>
        </p:spPr>
        <p:txBody>
          <a:bodyPr/>
          <a:lstStyle/>
          <a:p>
            <a:pPr algn="l"/>
            <a:r>
              <a:rPr lang="ru-RU" b="1" i="1" smtClean="0">
                <a:solidFill>
                  <a:srgbClr val="CC0099"/>
                </a:solidFill>
                <a:latin typeface="Monotype Corsiva" pitchFamily="66" charset="0"/>
              </a:rPr>
              <a:t>                  </a:t>
            </a:r>
            <a:r>
              <a:rPr lang="ru-RU" sz="5400" b="1" i="1" smtClean="0">
                <a:solidFill>
                  <a:srgbClr val="CC0099"/>
                </a:solidFill>
                <a:latin typeface="Monotype Corsiva" pitchFamily="66" charset="0"/>
              </a:rPr>
              <a:t>Формы работы</a:t>
            </a:r>
            <a:r>
              <a:rPr lang="ru-RU" b="1" i="1" smtClean="0">
                <a:solidFill>
                  <a:srgbClr val="CC0099"/>
                </a:solidFill>
                <a:latin typeface="Monotype Corsiva" pitchFamily="66" charset="0"/>
              </a:rPr>
              <a:t/>
            </a:r>
            <a:br>
              <a:rPr lang="ru-RU" b="1" i="1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sz="24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1. НОД</a:t>
            </a:r>
            <a:br>
              <a:rPr lang="ru-RU" sz="24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2.Проблемные ситуации</a:t>
            </a:r>
            <a:br>
              <a:rPr lang="ru-RU" sz="24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3. Поисково – творческие задания</a:t>
            </a:r>
            <a:br>
              <a:rPr lang="ru-RU" sz="24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4. Сюжетно – ролевые, досуговые, обучающие, народные и дидактические игры.</a:t>
            </a:r>
            <a:br>
              <a:rPr lang="ru-RU" sz="24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5. Познавательные беседы.</a:t>
            </a:r>
            <a:br>
              <a:rPr lang="ru-RU" sz="24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6. Просмотр видеофильмов.</a:t>
            </a:r>
            <a:br>
              <a:rPr lang="ru-RU" sz="24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7. Театрализованные постановки.</a:t>
            </a:r>
            <a:br>
              <a:rPr lang="ru-RU" sz="24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8. Музыкальные досуги, развлечения.</a:t>
            </a:r>
            <a:br>
              <a:rPr lang="ru-RU" sz="24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9. Интерактивные игры, презентации и др.</a:t>
            </a:r>
            <a:br>
              <a:rPr lang="ru-RU" sz="24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10. Экскурсии.</a:t>
            </a:r>
            <a:br>
              <a:rPr lang="ru-RU" sz="24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11. Музейная педагогика и краеведение.</a:t>
            </a:r>
            <a:r>
              <a:rPr lang="ru-RU" sz="2400" smtClean="0">
                <a:solidFill>
                  <a:srgbClr val="6600CC"/>
                </a:solidFill>
                <a:latin typeface="Impact" pitchFamily="34" charset="0"/>
              </a:rPr>
              <a:t/>
            </a:r>
            <a:br>
              <a:rPr lang="ru-RU" sz="2400" smtClean="0">
                <a:solidFill>
                  <a:srgbClr val="6600CC"/>
                </a:solidFill>
                <a:latin typeface="Impact" pitchFamily="34" charset="0"/>
              </a:rPr>
            </a:br>
            <a:endParaRPr lang="ru-RU" sz="2400" smtClean="0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4922-4A5F-487F-B62C-70B5413CF1B4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8229600" cy="471487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dirty="0" smtClean="0">
                <a:solidFill>
                  <a:srgbClr val="7030A0"/>
                </a:solidFill>
              </a:rPr>
              <a:t>                     </a:t>
            </a:r>
            <a:r>
              <a:rPr lang="ru-RU" b="1" i="1" dirty="0" smtClean="0">
                <a:solidFill>
                  <a:srgbClr val="7030A0"/>
                </a:solidFill>
              </a:rPr>
              <a:t>ИКТ позволяет: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F72964"/>
                </a:solidFill>
                <a:latin typeface="+mn-lt"/>
              </a:rPr>
              <a:t>1. Показать информацию на экране в игровой форме, что вызывает у детей огромный интерес, так как это отвечает основному виду деятельности дошкольника – игре.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                 </a:t>
            </a:r>
            <a:r>
              <a:rPr lang="ru-RU" sz="2400" b="1" dirty="0" smtClean="0">
                <a:solidFill>
                  <a:srgbClr val="6600CC"/>
                </a:solidFill>
                <a:latin typeface="+mn-lt"/>
              </a:rPr>
              <a:t>2. В доступной форме, ярко, образно, преподнести дошкольникам материал, что соответствует наглядно – образному мышлению детей дошкольного возраста.</a:t>
            </a:r>
            <a:br>
              <a:rPr lang="ru-RU" sz="2400" b="1" dirty="0" smtClean="0">
                <a:solidFill>
                  <a:srgbClr val="6600CC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>3. Привлечь внимание детей движением, звуком, мультипликацией.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                 </a:t>
            </a:r>
            <a:r>
              <a:rPr lang="ru-RU" sz="2400" b="1" dirty="0" smtClean="0">
                <a:solidFill>
                  <a:srgbClr val="FFC000"/>
                </a:solidFill>
                <a:latin typeface="+mn-lt"/>
              </a:rPr>
              <a:t>4. Способствовать развитию у дошкольников исследовательских способностей, познавательной активности, навыков и талантов.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 5. Поощрять детей при решении проблемных задач и преодолении трудностей.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B4F6F-05C2-476D-B96B-27BDE5C30C7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Роль интегрированных занятий в коммуникативно речевом развитии детей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Государственные образовательные стандарты предусматривают обновление содержания обучения и воспитания на принципах гуманизации, дифференциации и интеграции. Поэтому принцип интеграции в современной дидактике рассматривается как один из ведущих. Учитывая это, в дошкольном образовании назрела необходимость сочетать различные виды деятельности и объединять знания из разных областей на одном занятии. Этого можно достичь в процессе интегрированного занятия.</a:t>
            </a:r>
          </a:p>
          <a:p>
            <a:r>
              <a:rPr lang="ru-RU" dirty="0" smtClean="0"/>
              <a:t>На интегрированном занятии ключевым моментом является тема, а разные виды деятельности, используемые на нем, — лишь средства ее раскрытия. В ходе такого занятия для решения одной задачи можно задействовать знания и умения ребенка из разных областей. Скажем, педагог предлагает украсить новогоднюю елку, нарисовав определенное количество шариков разного цвета. К каждому цвету надо подобрать образную характеристику: фиолетовый цвет напоминает вечер темным покрывалом опускается на землю; красный цвет — драгоценный камень, что аж искрится на солнышке и тому подобное.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на одном занятии реализуют задачи и по математике, и по изобразительной деятельности и коммуникативно речевого развития ребенка. Еще одна особенность интегрированных занятий — увеличение их продолжительности, ведь благодаря быстрой смене видов деятельности дети меньше устают и не теряют интереса к занятию.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планированию интегрированных занятий нужно подходить очень умеренно, их рекомендуется проводить ориентировочно один раз в квартал с целью закрепить знания, речевые умения и навыки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Взаимодействие воспитателя-методиста с педагогами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Воспитателю, загруженном ежедневной кропотливой работой с детьми, в основном сложно разобраться в современном бурном и нередко противоречивом информационном потоке. Поэтому деятельность воспитателя-методиста должна быть направлена на разумное руководство и, прежде всего, действенную помощь воспитателям в организации учебно-речевой работы с детьми.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разработать памятки для педагогов, индивидуально оказывать помощь педагогам во время планирования, консультировать их по определенным темам, как: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планирования занятий коммуникативно речевого общения в разных возрастных группах;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Современные требования к проведению занятий коммуникативно речевого общения: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Комплексность и интеграция на занятиях коммуникативно речевого общения;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развития разных сторон речи ребенка в дошкольном детстве.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46063" y="1141413"/>
            <a:ext cx="8640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69875" y="2747963"/>
            <a:ext cx="8431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292" name="Прямоугольник 1"/>
          <p:cNvSpPr>
            <a:spLocks noChangeArrowheads="1"/>
          </p:cNvSpPr>
          <p:nvPr/>
        </p:nvSpPr>
        <p:spPr bwMode="auto">
          <a:xfrm>
            <a:off x="684213" y="620713"/>
            <a:ext cx="77755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altLang="ru-RU" sz="2000" b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Общительность, умение контактировать с окружающими людьми — необходимая составляющая самореализации человека, его успешности в различных видах деятельности, расположенности и любви к нему окружающих людей. Формирование этой способности — важное условие нормального психологического развития ребенка, а также одна из основных задач подготовки его к дальнейшей жизни</a:t>
            </a:r>
            <a:r>
              <a:rPr lang="ru-RU" altLang="ru-RU" sz="200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altLang="ru-RU" sz="2000">
              <a:solidFill>
                <a:srgbClr val="00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4000500"/>
            <a:ext cx="52149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595313" y="908050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595313" y="714375"/>
            <a:ext cx="7632700" cy="50165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Социально-коммуникативное развитие дошкольников происходит через игру как ведущую детскую деятельность. Общение является важным элементом любой игры. В этот момент происходит социальное, эмоциональное и психическое становление ребенка. Игра дает детям возможность воспроизвести взрослый мир и участвовать в воображаемой социальной жизни.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учатся разрешать конфликты,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выражать эмоции и адекватно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взаимодействовать с окружающими.</a:t>
            </a:r>
            <a:endParaRPr lang="ru-RU" altLang="ru-RU" sz="20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214813"/>
            <a:ext cx="27305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A7668F-EC39-4FF9-A90B-F5773440DCB8}" type="datetime1">
              <a:rPr lang="ru-RU" smtClean="0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6ED734-A18F-4F13-97E2-5EB1786FE707}" type="slidenum">
              <a:rPr lang="ru-RU" altLang="ru-RU"/>
              <a:pPr/>
              <a:t>4</a:t>
            </a:fld>
            <a:endParaRPr lang="ru-RU" altLang="ru-RU"/>
          </a:p>
        </p:txBody>
      </p:sp>
      <p:pic>
        <p:nvPicPr>
          <p:cNvPr id="7173" name="Picture 2" descr="http://900igr.net/up/datas/104649/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38138"/>
            <a:ext cx="8435975" cy="1252537"/>
          </a:xfrm>
        </p:spPr>
        <p:txBody>
          <a:bodyPr>
            <a:normAutofit fontScale="90000"/>
          </a:bodyPr>
          <a:lstStyle/>
          <a:p>
            <a:r>
              <a:rPr lang="ru-RU" altLang="ru-RU" sz="2400" dirty="0" smtClean="0">
                <a:solidFill>
                  <a:srgbClr val="0000CC"/>
                </a:solidFill>
                <a:latin typeface="Arial" charset="0"/>
              </a:rPr>
              <a:t>                                   </a:t>
            </a:r>
            <a:br>
              <a:rPr lang="ru-RU" altLang="ru-RU" sz="2400" dirty="0" smtClean="0">
                <a:solidFill>
                  <a:srgbClr val="0000CC"/>
                </a:solidFill>
                <a:latin typeface="Arial" charset="0"/>
              </a:rPr>
            </a:br>
            <a:r>
              <a:rPr lang="ru-RU" altLang="ru-RU" sz="2400" dirty="0" smtClean="0">
                <a:solidFill>
                  <a:srgbClr val="0000CC"/>
                </a:solidFill>
                <a:latin typeface="Arial" charset="0"/>
              </a:rPr>
              <a:t/>
            </a:r>
            <a:br>
              <a:rPr lang="ru-RU" altLang="ru-RU" sz="2400" dirty="0" smtClean="0">
                <a:solidFill>
                  <a:srgbClr val="0000CC"/>
                </a:solidFill>
                <a:latin typeface="Arial" charset="0"/>
              </a:rPr>
            </a:br>
            <a:r>
              <a:rPr lang="ru-RU" altLang="ru-RU" sz="2400" dirty="0" smtClean="0">
                <a:solidFill>
                  <a:srgbClr val="0000CC"/>
                </a:solidFill>
                <a:latin typeface="Arial" charset="0"/>
              </a:rPr>
              <a:t/>
            </a:r>
            <a:br>
              <a:rPr lang="ru-RU" altLang="ru-RU" sz="2400" dirty="0" smtClean="0">
                <a:solidFill>
                  <a:srgbClr val="0000CC"/>
                </a:solidFill>
                <a:latin typeface="Arial" charset="0"/>
              </a:rPr>
            </a:br>
            <a:r>
              <a:rPr lang="ru-RU" altLang="ru-RU" sz="2400" dirty="0" smtClean="0">
                <a:solidFill>
                  <a:srgbClr val="0000CC"/>
                </a:solidFill>
                <a:latin typeface="Arial" charset="0"/>
              </a:rPr>
              <a:t>                                                      </a:t>
            </a:r>
            <a:endParaRPr lang="ru-RU" altLang="ru-RU" sz="24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675" name="Rectangle 5"/>
          <p:cNvSpPr>
            <a:spLocks noGrp="1"/>
          </p:cNvSpPr>
          <p:nvPr>
            <p:ph type="body" idx="4294967295"/>
          </p:nvPr>
        </p:nvSpPr>
        <p:spPr>
          <a:xfrm>
            <a:off x="500063" y="357188"/>
            <a:ext cx="8137525" cy="4462462"/>
          </a:xfrm>
        </p:spPr>
        <p:txBody>
          <a:bodyPr>
            <a:normAutofit fontScale="92500" lnSpcReduction="10000"/>
          </a:bodyPr>
          <a:lstStyle/>
          <a:p>
            <a:pPr algn="ctr">
              <a:buFont typeface="Symbol" pitchFamily="18" charset="2"/>
              <a:buNone/>
              <a:defRPr/>
            </a:pPr>
            <a:r>
              <a:rPr lang="ru-RU" b="1" dirty="0" smtClean="0">
                <a:latin typeface="Arial Black" pitchFamily="34" charset="0"/>
              </a:rPr>
              <a:t>Игра</a:t>
            </a:r>
            <a:r>
              <a:rPr lang="ru-RU" sz="2000" b="1" dirty="0" smtClean="0">
                <a:latin typeface="Arial Black" pitchFamily="34" charset="0"/>
              </a:rPr>
              <a:t> – в свете ФГОС выступает как форма социализации ребёнка.</a:t>
            </a:r>
            <a:endParaRPr lang="ru-RU" sz="2000" dirty="0" smtClean="0">
              <a:latin typeface="Arial Black" pitchFamily="34" charset="0"/>
            </a:endParaRPr>
          </a:p>
          <a:p>
            <a:pPr algn="ctr">
              <a:buFont typeface="Symbol" pitchFamily="18" charset="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 – не развлечение, а особый метод вовлечения детей в творческую деятельность, метод стимулирования их активности. Социально-коммуникативное развитие дошкольников происходит  через игру как ведущую детскую деятельность. Игра - это школа социальных отношений, в которых моделируются формы поведения ребенка. И наша задача – правильно и умело помочь детям приобрести в игре необходимые социальные навыки.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Symbol" pitchFamily="18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 дает детям возможность воспроизвести взрослый мир и участвовать в воображаемой социальной жизни. Дети учатся разрешать конфликты, выражать эмоции и адекватно взаимодействовать с окружающими.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>
              <a:buFont typeface="Symbol" pitchFamily="18" charset="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 ребенка - это жизненная лаборатория.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Станислав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pPr>
              <a:defRPr/>
            </a:pPr>
            <a:endParaRPr lang="ru-RU" sz="2000" dirty="0" smtClean="0"/>
          </a:p>
          <a:p>
            <a:pPr marL="0" indent="0">
              <a:buFont typeface="Symbol" pitchFamily="18" charset="2"/>
              <a:buNone/>
              <a:defRPr/>
            </a:pPr>
            <a:endParaRPr lang="ru-RU" alt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3" descr="druz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416550"/>
            <a:ext cx="4643451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684213" y="908050"/>
            <a:ext cx="792003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1">
                <a:solidFill>
                  <a:srgbClr val="06436B"/>
                </a:solidFill>
                <a:latin typeface="Times New Roman" pitchFamily="18" charset="0"/>
                <a:cs typeface="Calibri" pitchFamily="34" charset="0"/>
              </a:rPr>
              <a:t>Важно,</a:t>
            </a:r>
            <a:r>
              <a:rPr lang="ru-RU" altLang="ru-RU" sz="2000" b="1">
                <a:solidFill>
                  <a:srgbClr val="06436B"/>
                </a:solidFill>
                <a:latin typeface="Times New Roman" pitchFamily="18" charset="0"/>
                <a:cs typeface="Calibri" pitchFamily="34" charset="0"/>
              </a:rPr>
              <a:t> чтобы дошкольники владели речью, легко могли входить в контакт с людьми, умели общаться в различных ситуациях, были настроены на конструктивный диалог, умели успешно взаимодействовать с партнерами по общению . </a:t>
            </a:r>
          </a:p>
          <a:p>
            <a:pPr algn="just"/>
            <a:r>
              <a:rPr lang="ru-RU" altLang="ru-RU" sz="2000" b="1">
                <a:solidFill>
                  <a:srgbClr val="06436B"/>
                </a:solidFill>
                <a:latin typeface="Times New Roman" pitchFamily="18" charset="0"/>
                <a:cs typeface="Calibri" pitchFamily="34" charset="0"/>
              </a:rPr>
              <a:t>Не менее важно, чтобы они были готовы пополнить свои знания, опираясь на ранее приобретенные.</a:t>
            </a:r>
          </a:p>
          <a:p>
            <a:pPr algn="just"/>
            <a:r>
              <a:rPr lang="ru-RU" altLang="ru-RU" sz="2000" b="1">
                <a:solidFill>
                  <a:srgbClr val="06436B"/>
                </a:solidFill>
                <a:latin typeface="Times New Roman" pitchFamily="18" charset="0"/>
                <a:cs typeface="Calibri" pitchFamily="34" charset="0"/>
              </a:rPr>
              <a:t> Это поможет дошкольнику легче адаптироваться к условиям школьной жизни, и, следовательно, быть социально активной личностью, умеющей самореализоваться.</a:t>
            </a:r>
            <a:endParaRPr lang="ru-RU" altLang="ru-RU" sz="2000" b="1">
              <a:solidFill>
                <a:srgbClr val="06436B"/>
              </a:solidFill>
            </a:endParaRP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221163"/>
            <a:ext cx="30972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365625"/>
            <a:ext cx="33115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Игра как средство речевого развития детей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14488"/>
            <a:ext cx="7498080" cy="453391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В дошкольном возрасте большое значение в речевом развитии детей имеет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283464" algn="just">
              <a:spcBef>
                <a:spcPts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Для речевого развития используются все виды игровой деятельности:</a:t>
            </a:r>
          </a:p>
          <a:p>
            <a:pPr marL="0" indent="283464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творческие ролевые игры, </a:t>
            </a:r>
          </a:p>
          <a:p>
            <a:pPr marL="0" indent="283464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- драматизации, </a:t>
            </a:r>
          </a:p>
          <a:p>
            <a:pPr marL="0" indent="283464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подвижные игры, </a:t>
            </a:r>
          </a:p>
          <a:p>
            <a:pPr marL="0" indent="283464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дидактические игры, настольно-печатные игры, пальчиковые игры и т.д.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8313" y="333375"/>
            <a:ext cx="8374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				</a:t>
            </a:r>
            <a:endParaRPr lang="ru-RU" altLang="ru-RU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755650" y="692150"/>
            <a:ext cx="72009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показателей полноценного и правильного развития дошкольника является умение взаимодействовать со сверстниками и старшими.</a:t>
            </a:r>
            <a:endParaRPr lang="ru-RU" altLang="ru-RU" sz="20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ru-RU" altLang="ru-RU" sz="2000" b="1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Коммуникативные игры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наиболее простой и эффективный способ развития навыка общения у детей данной возрастной категории.</a:t>
            </a:r>
          </a:p>
        </p:txBody>
      </p:sp>
      <p:pic>
        <p:nvPicPr>
          <p:cNvPr id="1638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933825"/>
            <a:ext cx="311785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808413"/>
            <a:ext cx="28575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395288" y="908050"/>
            <a:ext cx="85629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01" tIns="45150" rIns="90301" bIns="45150">
            <a:spAutoFit/>
          </a:bodyPr>
          <a:lstStyle/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539750" y="692150"/>
            <a:ext cx="8208963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Социально-личностное развитие </a:t>
            </a:r>
            <a:r>
              <a:rPr lang="ru-RU" altLang="ru-RU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это развитие положительного отношения ребенка к себе, другим людям, окружающему миру, коммуникативной и социальной компетентности детей. </a:t>
            </a:r>
          </a:p>
          <a:p>
            <a:pPr algn="just"/>
            <a:r>
              <a:rPr lang="ru-RU" altLang="ru-RU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Важнейшей основой полноценного социально-личностного развития ребенка является его положительное самоощущение: уверенность в своих возможностях, в том, что он хороший, его любят.</a:t>
            </a:r>
          </a:p>
        </p:txBody>
      </p:sp>
      <p:pic>
        <p:nvPicPr>
          <p:cNvPr id="17412" name="Рисунок 3" descr="19d6a7ea8624[1]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8413" y="3367088"/>
            <a:ext cx="390525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042988" y="398463"/>
            <a:ext cx="7058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Огромное влияние на процесс социализации дошкольников оказывают аспекты социализации: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851275" y="1419225"/>
            <a:ext cx="9286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500174"/>
            <a:ext cx="3429024" cy="1857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Семья ( родители, братья, сёстры, дедушки, бабушки и другие родственники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29256" y="1500174"/>
            <a:ext cx="3357586" cy="1857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Детский сад </a:t>
            </a:r>
          </a:p>
          <a:p>
            <a:pPr algn="ctr">
              <a:defRPr/>
            </a:pPr>
            <a:r>
              <a:rPr lang="ru-RU" sz="2000" b="1" dirty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 в первую очередь воспитатели</a:t>
            </a:r>
            <a:r>
              <a:rPr lang="ru-RU" sz="2000" b="1" dirty="0">
                <a:ln/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8438" name="Рисунок 6" descr="девочка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571750"/>
            <a:ext cx="20002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гнутая влево стрелка 7"/>
          <p:cNvSpPr/>
          <p:nvPr/>
        </p:nvSpPr>
        <p:spPr>
          <a:xfrm>
            <a:off x="1428750" y="3571875"/>
            <a:ext cx="1214438" cy="12858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5929313" y="3571875"/>
            <a:ext cx="1285875" cy="14287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488" y="5143512"/>
            <a:ext cx="3143272" cy="15001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Общество </a:t>
            </a:r>
          </a:p>
          <a:p>
            <a:pPr algn="ctr">
              <a:defRPr/>
            </a:pPr>
            <a:r>
              <a:rPr lang="ru-RU" sz="2000" b="1" dirty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 сверстники, друзья)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871538" y="333375"/>
            <a:ext cx="7408862" cy="3959225"/>
          </a:xfrm>
        </p:spPr>
        <p:txBody>
          <a:bodyPr>
            <a:normAutofit fontScale="92500" lnSpcReduction="20000"/>
          </a:bodyPr>
          <a:lstStyle/>
          <a:p>
            <a:pPr algn="ctr">
              <a:buFont typeface="Symbol" pitchFamily="18" charset="2"/>
              <a:buNone/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Основные признаки  успешной социализации дошкольников:</a:t>
            </a:r>
          </a:p>
          <a:p>
            <a:pPr algn="ctr">
              <a:buFont typeface="Symbol" pitchFamily="18" charset="2"/>
              <a:buNone/>
              <a:defRPr/>
            </a:pPr>
            <a:endParaRPr lang="ru-RU" altLang="ru-RU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становятся активными участниками жизни общества;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частвуют в жизни детского коллектива;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удовольствием занимаются в группах, подгруппах и парах;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откликаются на просьбы или предлагают свою     помощь сами;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ают и принимают советы;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роявляют интерес к жизни взрослых из близкого</a:t>
            </a:r>
          </a:p>
          <a:p>
            <a:pPr marL="0" indent="0" algn="just">
              <a:buFont typeface="Symbol" pitchFamily="18" charset="2"/>
              <a:buNone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окружения.</a:t>
            </a:r>
          </a:p>
          <a:p>
            <a:pPr lvl="1"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dirty="0" smtClean="0"/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4429125"/>
            <a:ext cx="30067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531813" y="1255713"/>
            <a:ext cx="7408862" cy="4911725"/>
          </a:xfrm>
        </p:spPr>
        <p:txBody>
          <a:bodyPr/>
          <a:lstStyle/>
          <a:p>
            <a:pPr algn="ctr">
              <a:buFont typeface="Symbol" pitchFamily="18" charset="2"/>
              <a:buNone/>
            </a:pPr>
            <a:endParaRPr lang="ru-RU" altLang="ru-RU" sz="2800" b="1" i="1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mtClean="0"/>
          </a:p>
        </p:txBody>
      </p:sp>
      <p:pic>
        <p:nvPicPr>
          <p:cNvPr id="4" name="Picture 4" descr="H:\клипарт\417d36f1712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3860800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2125663" y="365125"/>
            <a:ext cx="5591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Социально-успешный ребенок</a:t>
            </a:r>
          </a:p>
        </p:txBody>
      </p:sp>
      <p:sp>
        <p:nvSpPr>
          <p:cNvPr id="6" name="Овал 5"/>
          <p:cNvSpPr/>
          <p:nvPr/>
        </p:nvSpPr>
        <p:spPr>
          <a:xfrm>
            <a:off x="3413125" y="984250"/>
            <a:ext cx="1857375" cy="25003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Уверен </a:t>
            </a:r>
          </a:p>
          <a:p>
            <a:pPr marL="342900" indent="-342900" algn="ctr">
              <a:defRPr/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себе </a:t>
            </a:r>
          </a:p>
        </p:txBody>
      </p:sp>
      <p:sp>
        <p:nvSpPr>
          <p:cNvPr id="7" name="Овал 6"/>
          <p:cNvSpPr/>
          <p:nvPr/>
        </p:nvSpPr>
        <p:spPr>
          <a:xfrm rot="21000000">
            <a:off x="107950" y="2795588"/>
            <a:ext cx="1857375" cy="235743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Умеет добиться цели</a:t>
            </a:r>
          </a:p>
        </p:txBody>
      </p:sp>
      <p:sp>
        <p:nvSpPr>
          <p:cNvPr id="8" name="Овал 7"/>
          <p:cNvSpPr/>
          <p:nvPr/>
        </p:nvSpPr>
        <p:spPr>
          <a:xfrm>
            <a:off x="1528763" y="1233488"/>
            <a:ext cx="1857375" cy="24288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2.Внима-</a:t>
            </a:r>
          </a:p>
          <a:p>
            <a:pPr algn="ctr">
              <a:defRPr/>
            </a:pPr>
            <a:r>
              <a:rPr lang="ru-RU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тельно</a:t>
            </a: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слушает других</a:t>
            </a:r>
          </a:p>
        </p:txBody>
      </p:sp>
      <p:sp>
        <p:nvSpPr>
          <p:cNvPr id="9" name="Овал 8"/>
          <p:cNvSpPr/>
          <p:nvPr/>
        </p:nvSpPr>
        <p:spPr>
          <a:xfrm rot="540000">
            <a:off x="5313363" y="1371600"/>
            <a:ext cx="1839912" cy="2578100"/>
          </a:xfrm>
          <a:prstGeom prst="ellipse">
            <a:avLst/>
          </a:prstGeom>
          <a:solidFill>
            <a:srgbClr val="EA2A8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Умеет</a:t>
            </a:r>
          </a:p>
          <a:p>
            <a:pPr marL="342900" indent="-342900" algn="ctr">
              <a:defRPr/>
            </a:pPr>
            <a:r>
              <a:rPr lang="ru-RU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догова</a:t>
            </a: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342900" indent="-342900" algn="ctr">
              <a:defRPr/>
            </a:pPr>
            <a:r>
              <a:rPr lang="ru-RU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риваться</a:t>
            </a:r>
            <a:endParaRPr lang="ru-RU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2040000">
            <a:off x="6583363" y="2787650"/>
            <a:ext cx="2008187" cy="2913063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ru-RU" sz="19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5.Осознает свои</a:t>
            </a:r>
          </a:p>
          <a:p>
            <a:pPr marL="342900" indent="-342900" algn="ctr">
              <a:defRPr/>
            </a:pPr>
            <a:r>
              <a:rPr lang="ru-RU" sz="19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желания</a:t>
            </a:r>
          </a:p>
        </p:txBody>
      </p:sp>
      <p:cxnSp>
        <p:nvCxnSpPr>
          <p:cNvPr id="12" name="Скругленная соединительная линия 11"/>
          <p:cNvCxnSpPr/>
          <p:nvPr/>
        </p:nvCxnSpPr>
        <p:spPr>
          <a:xfrm>
            <a:off x="1528763" y="5048250"/>
            <a:ext cx="2179637" cy="396875"/>
          </a:xfrm>
          <a:prstGeom prst="curvedConnector3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8" idx="4"/>
          </p:cNvCxnSpPr>
          <p:nvPr/>
        </p:nvCxnSpPr>
        <p:spPr>
          <a:xfrm rot="16200000" flipH="1">
            <a:off x="2191544" y="3928269"/>
            <a:ext cx="1782762" cy="1250950"/>
          </a:xfrm>
          <a:prstGeom prst="curvedConnector3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16200000" flipH="1">
            <a:off x="3757613" y="3998913"/>
            <a:ext cx="1709737" cy="617537"/>
          </a:xfrm>
          <a:prstGeom prst="curvedConnector3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>
            <a:stCxn id="9" idx="4"/>
          </p:cNvCxnSpPr>
          <p:nvPr/>
        </p:nvCxnSpPr>
        <p:spPr>
          <a:xfrm rot="5400000">
            <a:off x="4833938" y="4021137"/>
            <a:ext cx="1284288" cy="1109663"/>
          </a:xfrm>
          <a:prstGeom prst="curved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>
            <a:stCxn id="10" idx="4"/>
          </p:cNvCxnSpPr>
          <p:nvPr/>
        </p:nvCxnSpPr>
        <p:spPr>
          <a:xfrm rot="5400000" flipH="1">
            <a:off x="5702300" y="4381500"/>
            <a:ext cx="288925" cy="1851025"/>
          </a:xfrm>
          <a:prstGeom prst="curvedConnector4">
            <a:avLst>
              <a:gd name="adj1" fmla="val -79124"/>
              <a:gd name="adj2" fmla="val 55120"/>
            </a:avLst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12776"/>
            <a:ext cx="7920880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«Чтобы научиться говорить,</a:t>
            </a:r>
          </a:p>
          <a:p>
            <a:pPr algn="just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надо говорить».</a:t>
            </a:r>
          </a:p>
          <a:p>
            <a:r>
              <a:rPr lang="ru-RU" sz="4400" dirty="0" smtClean="0"/>
              <a:t>                       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М.Р.Львов</a:t>
            </a:r>
          </a:p>
          <a:p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Говорите с детьми!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703-3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844824"/>
            <a:ext cx="6372199" cy="4234249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C884A-0A8E-498C-9918-3049AE00795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Пятно 1 5"/>
          <p:cNvSpPr/>
          <p:nvPr/>
        </p:nvSpPr>
        <p:spPr>
          <a:xfrm>
            <a:off x="2571750" y="1857375"/>
            <a:ext cx="4357688" cy="278606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6600CC"/>
                </a:solidFill>
                <a:latin typeface="Arial Black" pitchFamily="34" charset="0"/>
              </a:rPr>
              <a:t>Социально-коммуникативное развитие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3714750" y="642938"/>
            <a:ext cx="2214563" cy="1357312"/>
          </a:xfrm>
          <a:prstGeom prst="ellipse">
            <a:avLst/>
          </a:prstGeom>
          <a:solidFill>
            <a:srgbClr val="E658C8"/>
          </a:solidFill>
          <a:ln>
            <a:solidFill>
              <a:srgbClr val="CC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Black" pitchFamily="34" charset="0"/>
              </a:rPr>
              <a:t>Я САМ</a:t>
            </a:r>
          </a:p>
        </p:txBody>
      </p:sp>
      <p:sp>
        <p:nvSpPr>
          <p:cNvPr id="9" name="Овал 8"/>
          <p:cNvSpPr/>
          <p:nvPr/>
        </p:nvSpPr>
        <p:spPr>
          <a:xfrm>
            <a:off x="6572250" y="1214438"/>
            <a:ext cx="1928813" cy="1357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  <a:latin typeface="Arial Black" pitchFamily="34" charset="0"/>
              </a:rPr>
              <a:t>ОБЖ</a:t>
            </a:r>
          </a:p>
        </p:txBody>
      </p:sp>
      <p:sp>
        <p:nvSpPr>
          <p:cNvPr id="10" name="Овал 9"/>
          <p:cNvSpPr/>
          <p:nvPr/>
        </p:nvSpPr>
        <p:spPr>
          <a:xfrm>
            <a:off x="6084888" y="4797425"/>
            <a:ext cx="1928812" cy="1357313"/>
          </a:xfrm>
          <a:prstGeom prst="ellipse">
            <a:avLst/>
          </a:prstGeom>
          <a:solidFill>
            <a:srgbClr val="F72964"/>
          </a:solidFill>
          <a:ln>
            <a:solidFill>
              <a:srgbClr val="BB2C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Правовое воспитание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3357563" y="5000625"/>
            <a:ext cx="2000250" cy="1357313"/>
          </a:xfrm>
          <a:prstGeom prst="ellipse">
            <a:avLst/>
          </a:prstGeom>
          <a:solidFill>
            <a:srgbClr val="2CCEF4"/>
          </a:solidFill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2115B7"/>
                </a:solidFill>
              </a:rPr>
              <a:t>Человек в истории и культуре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6516688" y="3357563"/>
            <a:ext cx="2287587" cy="135731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Предметный мир</a:t>
            </a:r>
          </a:p>
        </p:txBody>
      </p:sp>
      <p:sp>
        <p:nvSpPr>
          <p:cNvPr id="13" name="Овал 12"/>
          <p:cNvSpPr/>
          <p:nvPr/>
        </p:nvSpPr>
        <p:spPr>
          <a:xfrm>
            <a:off x="928688" y="642938"/>
            <a:ext cx="2143125" cy="1357312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  <a:latin typeface="Arial Black" pitchFamily="34" charset="0"/>
              </a:rPr>
              <a:t>Труд взрослых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7188" y="2428875"/>
            <a:ext cx="2214562" cy="150018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Black" pitchFamily="34" charset="0"/>
              </a:rPr>
              <a:t>Я и другие</a:t>
            </a:r>
          </a:p>
        </p:txBody>
      </p:sp>
      <p:sp>
        <p:nvSpPr>
          <p:cNvPr id="15" name="Овал 14"/>
          <p:cNvSpPr/>
          <p:nvPr/>
        </p:nvSpPr>
        <p:spPr>
          <a:xfrm>
            <a:off x="714375" y="4071938"/>
            <a:ext cx="2214563" cy="1428750"/>
          </a:xfrm>
          <a:prstGeom prst="ellipse">
            <a:avLst/>
          </a:prstGeom>
          <a:solidFill>
            <a:srgbClr val="E3F12F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Моя Родина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ъект 1"/>
          <p:cNvSpPr>
            <a:spLocks noGrp="1"/>
          </p:cNvSpPr>
          <p:nvPr>
            <p:ph idx="1"/>
          </p:nvPr>
        </p:nvSpPr>
        <p:spPr>
          <a:xfrm>
            <a:off x="323850" y="2492375"/>
            <a:ext cx="8569325" cy="424973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Средством патриотического воспитания является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искусство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музыка, художественные произведения, изобразительное искусство. </a:t>
            </a:r>
          </a:p>
          <a:p>
            <a:pPr algn="just" eaLnBrk="1" hangingPunct="1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Важной частью работы по воспитанию любви к Родине является формирование у детей представлений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людях родной страны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первую очередь следует вспомнить тех людей, которые прославили нашу Родину - художников, композиторов, писателей, изобретателей, ученых, путешественников, врачей (выбор зависит от воспитателя).</a:t>
            </a:r>
          </a:p>
          <a:p>
            <a:pPr algn="just" eaLnBrk="1" hangingPunct="1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 из направлений в патриотическом воспитании приобщение к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традициям народа, к народному творчеству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Особое место в патриотическом воспитании отводится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праздникам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4351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и методы патриотического воспитания детей дошкольного возраста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Vospitanie-dete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358245" cy="6143668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9-009-Sredstva-nravstvenno-patrioticheskogo-vospitani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290"/>
            <a:ext cx="8286808" cy="6215106"/>
          </a:xfrm>
        </p:spPr>
      </p:pic>
      <p:pic>
        <p:nvPicPr>
          <p:cNvPr id="5" name="Содержимое 3" descr="0009-009-Sredstva-nravstvenno-patrioticheskogo-vospitani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43999" y="0"/>
            <a:ext cx="45719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</a:p>
          <a:p>
            <a:pPr marL="82296" indent="0"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marL="82296" indent="0"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39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9275"/>
            <a:ext cx="8229600" cy="547688"/>
          </a:xfrm>
        </p:spPr>
        <p:txBody>
          <a:bodyPr/>
          <a:lstStyle/>
          <a:p>
            <a:pPr algn="ctr"/>
            <a:r>
              <a:rPr lang="ru-RU" sz="2000" b="1"/>
              <a:t>Познавательно-речевое развитие. Коммуникация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2984"/>
            <a:ext cx="8229600" cy="5486416"/>
          </a:xfrm>
        </p:spPr>
        <p:txBody>
          <a:bodyPr>
            <a:normAutofit/>
          </a:bodyPr>
          <a:lstStyle/>
          <a:p>
            <a:pPr marL="469900" indent="-469900" algn="just">
              <a:lnSpc>
                <a:spcPct val="9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«Коммуникация»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communikate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сообщать, передавать) предполагает:</a:t>
            </a:r>
          </a:p>
          <a:p>
            <a:pPr marL="469900" indent="-46990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осуществление передачи  содержания социально-исторического опыта человечества;</a:t>
            </a:r>
          </a:p>
          <a:p>
            <a:pPr marL="469900" indent="-46990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обмен мыслями, переживаниями по поводу внутреннего  и окружающего мира,</a:t>
            </a:r>
          </a:p>
          <a:p>
            <a:pPr marL="469900" indent="-469900" algn="just">
              <a:lnSpc>
                <a:spcPct val="90000"/>
              </a:lnSpc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побуждение и убеждение собеседников действовать определенным образом для </a:t>
            </a:r>
          </a:p>
          <a:p>
            <a:pPr marL="469900" indent="-469900" algn="just">
              <a:lnSpc>
                <a:spcPct val="90000"/>
              </a:lnSpc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достижения результата; </a:t>
            </a:r>
          </a:p>
          <a:p>
            <a:pPr marL="469900" indent="-469900" algn="just">
              <a:lnSpc>
                <a:spcPct val="90000"/>
              </a:lnSpc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передачу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опыта различных видов деятельности и обеспечение их освоения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69900" indent="-469900" algn="just">
              <a:lnSpc>
                <a:spcPct val="90000"/>
              </a:lnSpc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«Коммуникация»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общение с целью передачи определенной информации таким образом, чтобы собеседник понял ее смысл.</a:t>
            </a:r>
          </a:p>
          <a:p>
            <a:pPr marL="469900" indent="-469900" algn="just">
              <a:lnSpc>
                <a:spcPct val="90000"/>
              </a:lnSpc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69900" indent="-469900" algn="just">
              <a:lnSpc>
                <a:spcPct val="90000"/>
              </a:lnSpc>
              <a:buFontTx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6613"/>
            <a:ext cx="8229600" cy="5616575"/>
          </a:xfrm>
          <a:ln w="38100" cmpd="dbl">
            <a:noFill/>
          </a:ln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None/>
            </a:pPr>
            <a:r>
              <a:rPr lang="ru-RU" sz="2400" b="1" dirty="0"/>
              <a:t>Речь выступает важнейшим средством коммуникации:</a:t>
            </a:r>
          </a:p>
          <a:p>
            <a:pPr algn="just">
              <a:buFont typeface="Wingdings" pitchFamily="2" charset="2"/>
              <a:buNone/>
            </a:pPr>
            <a:r>
              <a:rPr lang="ru-RU" sz="2400" dirty="0">
                <a:sym typeface="Wingdings" pitchFamily="2" charset="2"/>
              </a:rPr>
              <a:t></a:t>
            </a:r>
            <a:r>
              <a:rPr lang="ru-RU" sz="2400" b="1" dirty="0"/>
              <a:t>собственно речи</a:t>
            </a:r>
            <a:r>
              <a:rPr lang="ru-RU" sz="2400" dirty="0"/>
              <a:t> (ее фонетико-фонематического и  </a:t>
            </a:r>
          </a:p>
          <a:p>
            <a:pPr algn="just">
              <a:buFont typeface="Wingdings" pitchFamily="2" charset="2"/>
              <a:buNone/>
            </a:pPr>
            <a:r>
              <a:rPr lang="ru-RU" sz="2400" dirty="0"/>
              <a:t>лексико-грамматического  компонентов);</a:t>
            </a:r>
          </a:p>
          <a:p>
            <a:pPr algn="just">
              <a:buFont typeface="Wingdings" pitchFamily="2" charset="2"/>
              <a:buNone/>
            </a:pPr>
            <a:r>
              <a:rPr lang="ru-RU" sz="2400" dirty="0">
                <a:sym typeface="Wingdings" pitchFamily="2" charset="2"/>
              </a:rPr>
              <a:t></a:t>
            </a:r>
            <a:r>
              <a:rPr lang="ru-RU" sz="2400" b="1" dirty="0"/>
              <a:t>речевого этикета</a:t>
            </a:r>
            <a:r>
              <a:rPr lang="ru-RU" sz="2400" dirty="0"/>
              <a:t> (элементарные нормы и правила вступления в разговор, поддержания и завершения общения);</a:t>
            </a:r>
          </a:p>
          <a:p>
            <a:pPr algn="just">
              <a:buFont typeface="Wingdings" pitchFamily="2" charset="2"/>
              <a:buNone/>
            </a:pPr>
            <a:r>
              <a:rPr lang="ru-RU" sz="2400" dirty="0">
                <a:sym typeface="Wingdings" pitchFamily="2" charset="2"/>
              </a:rPr>
              <a:t></a:t>
            </a:r>
            <a:r>
              <a:rPr lang="ru-RU" sz="2400" b="1" dirty="0"/>
              <a:t>невербальных средств</a:t>
            </a:r>
            <a:r>
              <a:rPr lang="ru-RU" sz="2400" dirty="0"/>
              <a:t> (адекватное использование мимики, жестов</a:t>
            </a:r>
            <a:r>
              <a:rPr lang="ru-RU" sz="2400" dirty="0" smtClean="0"/>
              <a:t>).</a:t>
            </a:r>
          </a:p>
          <a:p>
            <a:pPr algn="just">
              <a:buFont typeface="Wingdings" pitchFamily="2" charset="2"/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b="1" dirty="0" smtClean="0"/>
              <a:t>Становление коммуникативных умений </a:t>
            </a:r>
            <a:r>
              <a:rPr lang="ru-RU" sz="2400" dirty="0" smtClean="0"/>
              <a:t>определяет содержание работы педагога дошкольного образовательного учреждения по реализации образовательной области «Коммуникация» и перед ним ставятся </a:t>
            </a:r>
            <a:r>
              <a:rPr lang="ru-RU" sz="2400" b="1" dirty="0" smtClean="0">
                <a:solidFill>
                  <a:srgbClr val="960000"/>
                </a:solidFill>
              </a:rPr>
              <a:t>основные задачи психолого-педагогической работы: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развитие свободного общения воспитанников со взрослыми и детьми;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развитие всех компонентов устной	речи детей (лексической стороны, грамматического строя речи, произносительной стороны речи; связной речи – диалогической и монологической форм) в различных видах деятельности;</a:t>
            </a:r>
          </a:p>
          <a:p>
            <a:pPr algn="just">
              <a:lnSpc>
                <a:spcPct val="90000"/>
              </a:lnSpc>
              <a:buNone/>
            </a:pPr>
            <a:r>
              <a:rPr lang="ru-RU" sz="2400" dirty="0" smtClean="0"/>
              <a:t>- практическое овладение воспитанниками нормами русской речи.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FontTx/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b="1" dirty="0" smtClean="0"/>
              <a:t>		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		</a:t>
            </a:r>
            <a:endParaRPr lang="ru-RU" sz="1800" dirty="0" smtClean="0"/>
          </a:p>
          <a:p>
            <a:pPr algn="just">
              <a:buNone/>
            </a:pPr>
            <a:endParaRPr lang="ru-RU" sz="2000" dirty="0"/>
          </a:p>
          <a:p>
            <a:pPr>
              <a:buFont typeface="Wingdings" pitchFamily="2" charset="2"/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Аннотация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		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22A28"/>
                </a:solidFill>
                <a:latin typeface="+mj-lt"/>
                <a:cs typeface="Times New Roman" pitchFamily="18" charset="0"/>
              </a:rPr>
              <a:t> Развитие эмоций и чувств дошкольника как основы формирования  коммуникативной культуры личности</a:t>
            </a:r>
          </a:p>
          <a:p>
            <a:pPr algn="ctr">
              <a:buNone/>
            </a:pPr>
            <a:endParaRPr lang="ru-RU" sz="14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коммуникативной культуры личности через развитие познавательно -речевой активности, эмоций и чувств дошкольника.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поступлением ребенка в детский сад начинается новый этап в его эмоциональном развитии.  Побудителем проявления становится детский коллектив, а также организованные воспитателем различные виды  совместной  со сверстниками и взрослыми деятельности (игры, занятия, прогулки, режимные моменты и т.д.). 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создания  у детей радостного настроения воспитатель старается, прежде всего, создать в группе спокойную эмоционально-психологическую обстановку той группы, в которой находится ребенок,  установить теплые, ласковые отношения с воспитанниками. Взрослый, который сумел завоевать симпатии дошкольника, легко добивается от него выполнения предъявленных требований, подчинения нравственным нормам поведения.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Общение со взрослым – один из активных источников радости маленького ребенка.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Все виды занятий, совместная деятельность, игровая и продуктивная деятельность с детьми сопровождается речью. Общение происходит в разговорах с детьми, дидактических играх, играх-драматизациях, занятиях изобразительной деятельностью, конструированием, экспериментированием и т.д.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Именно в общении со взрослым ребенок рано научается говорить, а общение со сверстниками важнейший показатель сформированности коммуникативных способностей.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4294967295"/>
          </p:nvPr>
        </p:nvSpPr>
        <p:spPr>
          <a:xfrm>
            <a:off x="457200" y="357166"/>
            <a:ext cx="8229600" cy="6143647"/>
          </a:xfrm>
          <a:ln>
            <a:noFill/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это форма общения людей, опосредованная языком. Речь включает процессы устных и письменных сообщений для целей общения и собственной деятельности. </a:t>
            </a:r>
          </a:p>
          <a:p>
            <a:pPr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Уже с полутора лет жизни ребенка речь является основным средством его общения с окружающим миром, затрагивая все стороны его личности, а главное – его эмоциональную и интеллектуальную сферы.</a:t>
            </a:r>
          </a:p>
          <a:p>
            <a:pPr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Следует подчеркнуть, что ребенок овладевает важнейшей формой речевого общения – устной речью, а взрослый передает ему свой человеческий опыт, знания, культуру и традиции.</a:t>
            </a:r>
          </a:p>
          <a:p>
            <a:pPr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Расширение словарного запаса детей в условиях дошкольного учреждения заключается в планомерном расширении активного и пассивного словаря детей за счет усвоения  незнакомых или трудных слов, их закрепления, уточнения и активизации.</a:t>
            </a:r>
          </a:p>
          <a:p>
            <a:pPr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Работа по развитию речи проводится с детьми с учетом их возрастных особенностей. И при правильно организованной работе по развитию речи детей дошкольного возраста в 6-7 лет их словарный запас  достигает 4-5 тысяч слов. Словарь ребенка увеличивается за счет существительных, глаголов, прилагательных, числительных и соединительных слов. </a:t>
            </a:r>
          </a:p>
          <a:p>
            <a:pPr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Таким образом, овладевая речью, ребенок переходит к новым формам мышления, памяти, т.е. к более высокому уровню познания окружающего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364</TotalTime>
  <Words>2687</Words>
  <Application>Microsoft Office PowerPoint</Application>
  <PresentationFormat>Экран (4:3)</PresentationFormat>
  <Paragraphs>298</Paragraphs>
  <Slides>53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Солнцестояние</vt:lpstr>
      <vt:lpstr>«Формирование и развитие коммуникативных качеств речи у детей дошкольного возраста»</vt:lpstr>
      <vt:lpstr>Слайд 2</vt:lpstr>
      <vt:lpstr>Слайд 3</vt:lpstr>
      <vt:lpstr>Слайд 4</vt:lpstr>
      <vt:lpstr>Слайд 5</vt:lpstr>
      <vt:lpstr>Познавательно-речевое развитие. Коммуникация</vt:lpstr>
      <vt:lpstr>Слайд 7</vt:lpstr>
      <vt:lpstr>Аннотация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Речевое  развитие  в дошкольном возрасте осуществляется в разных видах деятельности:</vt:lpstr>
      <vt:lpstr>Слайд 19</vt:lpstr>
      <vt:lpstr>развитие творческой личности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Важной инновационной формой работы по социально – коммуникативному развитию являются информационно – коммуникационные технологии:   1. Показать информацию на экране в игровой форме, что вызывает у детей огромный интерес, так как это отвечает основному виду деятельности дошкольника – игре.  2. В доступной форме, ярко, образно, преподнести дошкольникам материал, что соответствует наглядно – образному мышлению детей дошкольного возраста. 3. Привлечь внимание детей движением, звуком, мультипликацией. 4. Способствовать развитию у дошкольников исследовательских способностей, познавательной активности, навыков и талантов. 5. Поощрять детей при решении проблемных задач и преодолении трудностей. </vt:lpstr>
      <vt:lpstr>Слайд 31</vt:lpstr>
      <vt:lpstr>Слайд 32</vt:lpstr>
      <vt:lpstr>                  Формы работы 1. НОД 2.Проблемные ситуации 3. Поисково – творческие задания 4. Сюжетно – ролевые, досуговые, обучающие, народные и дидактические игры. 5. Познавательные беседы. 6. Просмотр видеофильмов. 7. Театрализованные постановки. 8. Музыкальные досуги, развлечения. 9. Интерактивные игры, презентации и др. 10. Экскурсии. 11. Музейная педагогика и краеведение. </vt:lpstr>
      <vt:lpstr>                     ИКТ позволяет: 1. Показать информацию на экране в игровой форме, что вызывает у детей огромный интерес, так как это отвечает основному виду деятельности дошкольника – игре.                  2. В доступной форме, ярко, образно, преподнести дошкольникам материал, что соответствует наглядно – образному мышлению детей дошкольного возраста. 3. Привлечь внимание детей движением, звуком, мультипликацией.                  4. Способствовать развитию у дошкольников исследовательских способностей, познавательной активности, навыков и талантов.  5. Поощрять детей при решении проблемных задач и преодолении трудностей.  </vt:lpstr>
      <vt:lpstr>Роль интегрированных занятий в коммуникативно речевом развитии детей</vt:lpstr>
      <vt:lpstr>Слайд 36</vt:lpstr>
      <vt:lpstr>Взаимодействие воспитателя-методиста с педагогами</vt:lpstr>
      <vt:lpstr>Слайд 38</vt:lpstr>
      <vt:lpstr>Слайд 39</vt:lpstr>
      <vt:lpstr>                                                                                            </vt:lpstr>
      <vt:lpstr>Слайд 41</vt:lpstr>
      <vt:lpstr>Игра как средство речевого развития детей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Средства и методы патриотического воспитания детей дошкольного возраста</vt:lpstr>
      <vt:lpstr>Слайд 51</vt:lpstr>
      <vt:lpstr>Слайд 52</vt:lpstr>
      <vt:lpstr>Слайд 53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Пользователь</cp:lastModifiedBy>
  <cp:revision>60</cp:revision>
  <dcterms:created xsi:type="dcterms:W3CDTF">2013-11-01T05:31:37Z</dcterms:created>
  <dcterms:modified xsi:type="dcterms:W3CDTF">2019-10-14T18:53:28Z</dcterms:modified>
</cp:coreProperties>
</file>